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2"/>
  </p:notesMasterIdLst>
  <p:handoutMasterIdLst>
    <p:handoutMasterId r:id="rId103"/>
  </p:handoutMasterIdLst>
  <p:sldIdLst>
    <p:sldId id="256" r:id="rId2"/>
    <p:sldId id="495" r:id="rId3"/>
    <p:sldId id="496" r:id="rId4"/>
    <p:sldId id="497" r:id="rId5"/>
    <p:sldId id="260" r:id="rId6"/>
    <p:sldId id="509" r:id="rId7"/>
    <p:sldId id="374" r:id="rId8"/>
    <p:sldId id="376" r:id="rId9"/>
    <p:sldId id="489" r:id="rId10"/>
    <p:sldId id="378" r:id="rId11"/>
    <p:sldId id="379" r:id="rId12"/>
    <p:sldId id="312" r:id="rId13"/>
    <p:sldId id="517" r:id="rId14"/>
    <p:sldId id="498" r:id="rId15"/>
    <p:sldId id="465" r:id="rId16"/>
    <p:sldId id="466" r:id="rId17"/>
    <p:sldId id="486" r:id="rId18"/>
    <p:sldId id="290" r:id="rId19"/>
    <p:sldId id="269" r:id="rId20"/>
    <p:sldId id="467" r:id="rId21"/>
    <p:sldId id="289" r:id="rId22"/>
    <p:sldId id="499" r:id="rId23"/>
    <p:sldId id="257" r:id="rId24"/>
    <p:sldId id="272" r:id="rId25"/>
    <p:sldId id="491" r:id="rId26"/>
    <p:sldId id="301" r:id="rId27"/>
    <p:sldId id="324" r:id="rId28"/>
    <p:sldId id="271" r:id="rId29"/>
    <p:sldId id="308" r:id="rId30"/>
    <p:sldId id="518" r:id="rId31"/>
    <p:sldId id="519" r:id="rId32"/>
    <p:sldId id="310" r:id="rId33"/>
    <p:sldId id="503" r:id="rId34"/>
    <p:sldId id="501" r:id="rId35"/>
    <p:sldId id="504" r:id="rId36"/>
    <p:sldId id="502" r:id="rId37"/>
    <p:sldId id="282" r:id="rId38"/>
    <p:sldId id="505" r:id="rId39"/>
    <p:sldId id="302" r:id="rId40"/>
    <p:sldId id="520" r:id="rId41"/>
    <p:sldId id="325" r:id="rId42"/>
    <p:sldId id="328" r:id="rId43"/>
    <p:sldId id="329" r:id="rId44"/>
    <p:sldId id="353" r:id="rId45"/>
    <p:sldId id="354" r:id="rId46"/>
    <p:sldId id="304" r:id="rId47"/>
    <p:sldId id="605" r:id="rId48"/>
    <p:sldId id="318" r:id="rId49"/>
    <p:sldId id="330" r:id="rId50"/>
    <p:sldId id="506" r:id="rId51"/>
    <p:sldId id="320" r:id="rId52"/>
    <p:sldId id="316" r:id="rId53"/>
    <p:sldId id="281" r:id="rId54"/>
    <p:sldId id="331" r:id="rId55"/>
    <p:sldId id="332" r:id="rId56"/>
    <p:sldId id="333" r:id="rId57"/>
    <p:sldId id="335" r:id="rId58"/>
    <p:sldId id="334" r:id="rId59"/>
    <p:sldId id="311" r:id="rId60"/>
    <p:sldId id="313" r:id="rId61"/>
    <p:sldId id="276" r:id="rId62"/>
    <p:sldId id="336" r:id="rId63"/>
    <p:sldId id="337" r:id="rId64"/>
    <p:sldId id="346" r:id="rId65"/>
    <p:sldId id="343" r:id="rId66"/>
    <p:sldId id="338" r:id="rId67"/>
    <p:sldId id="344" r:id="rId68"/>
    <p:sldId id="345" r:id="rId69"/>
    <p:sldId id="339" r:id="rId70"/>
    <p:sldId id="319" r:id="rId71"/>
    <p:sldId id="507" r:id="rId72"/>
    <p:sldId id="321" r:id="rId73"/>
    <p:sldId id="317" r:id="rId74"/>
    <p:sldId id="500" r:id="rId75"/>
    <p:sldId id="347" r:id="rId76"/>
    <p:sldId id="280" r:id="rId77"/>
    <p:sldId id="492" r:id="rId78"/>
    <p:sldId id="322" r:id="rId79"/>
    <p:sldId id="348" r:id="rId80"/>
    <p:sldId id="351" r:id="rId81"/>
    <p:sldId id="352" r:id="rId82"/>
    <p:sldId id="270" r:id="rId83"/>
    <p:sldId id="357" r:id="rId84"/>
    <p:sldId id="358" r:id="rId85"/>
    <p:sldId id="381" r:id="rId86"/>
    <p:sldId id="291" r:id="rId87"/>
    <p:sldId id="294" r:id="rId88"/>
    <p:sldId id="295" r:id="rId89"/>
    <p:sldId id="383" r:id="rId90"/>
    <p:sldId id="484" r:id="rId91"/>
    <p:sldId id="480" r:id="rId92"/>
    <p:sldId id="481" r:id="rId93"/>
    <p:sldId id="482" r:id="rId94"/>
    <p:sldId id="474" r:id="rId95"/>
    <p:sldId id="475" r:id="rId96"/>
    <p:sldId id="476" r:id="rId97"/>
    <p:sldId id="297" r:id="rId98"/>
    <p:sldId id="296" r:id="rId99"/>
    <p:sldId id="298" r:id="rId100"/>
    <p:sldId id="283"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9" autoAdjust="0"/>
    <p:restoredTop sz="94660"/>
  </p:normalViewPr>
  <p:slideViewPr>
    <p:cSldViewPr showGuides="1">
      <p:cViewPr varScale="1">
        <p:scale>
          <a:sx n="71" d="100"/>
          <a:sy n="71" d="100"/>
        </p:scale>
        <p:origin x="1072" y="5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t>28-May-24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t>28-May-24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52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spc="30" dirty="0">
                <a:latin typeface="Times New Roman" panose="02020603050405020304" pitchFamily="18" charset="0"/>
                <a:cs typeface="Times New Roman" panose="02020603050405020304" pitchFamily="18" charset="0"/>
              </a:rPr>
              <a:t>Online</a:t>
            </a:r>
            <a:r>
              <a:rPr lang="en-US" sz="1200" spc="-85" dirty="0">
                <a:latin typeface="Times New Roman" panose="02020603050405020304" pitchFamily="18" charset="0"/>
                <a:cs typeface="Times New Roman" panose="02020603050405020304" pitchFamily="18" charset="0"/>
              </a:rPr>
              <a:t> </a:t>
            </a:r>
            <a:r>
              <a:rPr lang="en-US" sz="1200" spc="114" dirty="0">
                <a:latin typeface="Times New Roman" panose="02020603050405020304" pitchFamily="18" charset="0"/>
                <a:cs typeface="Times New Roman" panose="02020603050405020304" pitchFamily="18" charset="0"/>
              </a:rPr>
              <a:t>PR</a:t>
            </a:r>
            <a:r>
              <a:rPr lang="en-US" sz="1200" spc="-65" dirty="0">
                <a:latin typeface="Times New Roman" panose="02020603050405020304" pitchFamily="18" charset="0"/>
                <a:cs typeface="Times New Roman" panose="02020603050405020304" pitchFamily="18" charset="0"/>
              </a:rPr>
              <a:t> </a:t>
            </a:r>
            <a:r>
              <a:rPr lang="en-US" sz="1200" spc="65" dirty="0">
                <a:latin typeface="Times New Roman" panose="02020603050405020304" pitchFamily="18" charset="0"/>
                <a:cs typeface="Times New Roman" panose="02020603050405020304" pitchFamily="18" charset="0"/>
              </a:rPr>
              <a:t>can</a:t>
            </a:r>
            <a:r>
              <a:rPr lang="en-US" sz="1200" spc="-95" dirty="0">
                <a:latin typeface="Times New Roman" panose="02020603050405020304" pitchFamily="18" charset="0"/>
                <a:cs typeface="Times New Roman" panose="02020603050405020304" pitchFamily="18" charset="0"/>
              </a:rPr>
              <a:t> </a:t>
            </a:r>
            <a:r>
              <a:rPr lang="en-US" sz="1200" spc="90" dirty="0">
                <a:latin typeface="Times New Roman" panose="02020603050405020304" pitchFamily="18" charset="0"/>
                <a:cs typeface="Times New Roman" panose="02020603050405020304" pitchFamily="18" charset="0"/>
              </a:rPr>
              <a:t>be</a:t>
            </a:r>
            <a:r>
              <a:rPr lang="en-US" sz="1200" spc="-7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a</a:t>
            </a:r>
            <a:r>
              <a:rPr lang="en-US" sz="1200" spc="-8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great,</a:t>
            </a:r>
            <a:r>
              <a:rPr lang="en-US" sz="1200" spc="-100" dirty="0">
                <a:latin typeface="Times New Roman" panose="02020603050405020304" pitchFamily="18" charset="0"/>
                <a:cs typeface="Times New Roman" panose="02020603050405020304" pitchFamily="18" charset="0"/>
              </a:rPr>
              <a:t> </a:t>
            </a:r>
            <a:r>
              <a:rPr lang="en-US" sz="1200" spc="60" dirty="0">
                <a:latin typeface="Times New Roman" panose="02020603050405020304" pitchFamily="18" charset="0"/>
                <a:cs typeface="Times New Roman" panose="02020603050405020304" pitchFamily="18" charset="0"/>
              </a:rPr>
              <a:t>low-cost</a:t>
            </a:r>
            <a:r>
              <a:rPr lang="en-US" sz="1200" spc="-7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technique</a:t>
            </a:r>
            <a:r>
              <a:rPr lang="en-US" sz="1200" spc="-5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for</a:t>
            </a:r>
            <a:r>
              <a:rPr lang="en-US" sz="1200" spc="-75" dirty="0">
                <a:latin typeface="Times New Roman" panose="02020603050405020304" pitchFamily="18" charset="0"/>
                <a:cs typeface="Times New Roman" panose="02020603050405020304" pitchFamily="18" charset="0"/>
              </a:rPr>
              <a:t> </a:t>
            </a:r>
            <a:r>
              <a:rPr lang="en-US" sz="1200" spc="65" dirty="0">
                <a:latin typeface="Times New Roman" panose="02020603050405020304" pitchFamily="18" charset="0"/>
                <a:cs typeface="Times New Roman" panose="02020603050405020304" pitchFamily="18" charset="0"/>
              </a:rPr>
              <a:t>making</a:t>
            </a:r>
            <a:r>
              <a:rPr lang="en-US" sz="1200" spc="-110" dirty="0">
                <a:latin typeface="Times New Roman" panose="02020603050405020304" pitchFamily="18" charset="0"/>
                <a:cs typeface="Times New Roman" panose="02020603050405020304" pitchFamily="18" charset="0"/>
              </a:rPr>
              <a:t> </a:t>
            </a:r>
            <a:r>
              <a:rPr lang="en-US" sz="1200" spc="65" dirty="0">
                <a:latin typeface="Times New Roman" panose="02020603050405020304" pitchFamily="18" charset="0"/>
                <a:cs typeface="Times New Roman" panose="02020603050405020304" pitchFamily="18" charset="0"/>
              </a:rPr>
              <a:t>more</a:t>
            </a:r>
            <a:r>
              <a:rPr lang="en-US" sz="1200" spc="-70" dirty="0">
                <a:latin typeface="Times New Roman" panose="02020603050405020304" pitchFamily="18" charset="0"/>
                <a:cs typeface="Times New Roman" panose="02020603050405020304" pitchFamily="18" charset="0"/>
              </a:rPr>
              <a:t> </a:t>
            </a:r>
            <a:r>
              <a:rPr lang="en-US" sz="1200" spc="70" dirty="0">
                <a:latin typeface="Times New Roman" panose="02020603050405020304" pitchFamily="18" charset="0"/>
                <a:cs typeface="Times New Roman" panose="02020603050405020304" pitchFamily="18" charset="0"/>
              </a:rPr>
              <a:t>people</a:t>
            </a:r>
            <a:r>
              <a:rPr lang="en-US" sz="1200" spc="-60" dirty="0">
                <a:latin typeface="Times New Roman" panose="02020603050405020304" pitchFamily="18" charset="0"/>
                <a:cs typeface="Times New Roman" panose="02020603050405020304" pitchFamily="18" charset="0"/>
              </a:rPr>
              <a:t> </a:t>
            </a:r>
            <a:r>
              <a:rPr lang="en-US" sz="1200" spc="40" dirty="0">
                <a:latin typeface="Times New Roman" panose="02020603050405020304" pitchFamily="18" charset="0"/>
                <a:cs typeface="Times New Roman" panose="02020603050405020304" pitchFamily="18" charset="0"/>
              </a:rPr>
              <a:t>aware</a:t>
            </a:r>
            <a:r>
              <a:rPr lang="en-US" sz="1200" spc="-9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of</a:t>
            </a:r>
            <a:r>
              <a:rPr lang="en-US" sz="1200" spc="-75" dirty="0">
                <a:latin typeface="Times New Roman" panose="02020603050405020304" pitchFamily="18" charset="0"/>
                <a:cs typeface="Times New Roman" panose="02020603050405020304" pitchFamily="18" charset="0"/>
              </a:rPr>
              <a:t> </a:t>
            </a:r>
            <a:r>
              <a:rPr lang="en-US" sz="1200" spc="50" dirty="0">
                <a:latin typeface="Times New Roman" panose="02020603050405020304" pitchFamily="18" charset="0"/>
                <a:cs typeface="Times New Roman" panose="02020603050405020304" pitchFamily="18" charset="0"/>
              </a:rPr>
              <a:t>your</a:t>
            </a:r>
            <a:r>
              <a:rPr lang="en-US" sz="1200" spc="-60" dirty="0">
                <a:latin typeface="Times New Roman" panose="02020603050405020304" pitchFamily="18" charset="0"/>
                <a:cs typeface="Times New Roman" panose="02020603050405020304" pitchFamily="18" charset="0"/>
              </a:rPr>
              <a:t> </a:t>
            </a:r>
            <a:r>
              <a:rPr lang="en-US" sz="1200" spc="50" dirty="0">
                <a:latin typeface="Times New Roman" panose="02020603050405020304" pitchFamily="18" charset="0"/>
                <a:cs typeface="Times New Roman" panose="02020603050405020304" pitchFamily="18" charset="0"/>
              </a:rPr>
              <a:t>brand</a:t>
            </a:r>
            <a:r>
              <a:rPr lang="en-US" sz="1200" spc="-8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or  </a:t>
            </a:r>
            <a:r>
              <a:rPr lang="en-US" sz="1200" spc="5" dirty="0">
                <a:latin typeface="Times New Roman" panose="02020603050405020304" pitchFamily="18" charset="0"/>
                <a:cs typeface="Times New Roman" panose="02020603050405020304" pitchFamily="18" charset="0"/>
              </a:rPr>
              <a:t>website,</a:t>
            </a:r>
            <a:r>
              <a:rPr lang="en-US" sz="1200" spc="-90" dirty="0">
                <a:latin typeface="Times New Roman" panose="02020603050405020304" pitchFamily="18" charset="0"/>
                <a:cs typeface="Times New Roman" panose="02020603050405020304" pitchFamily="18" charset="0"/>
              </a:rPr>
              <a:t> </a:t>
            </a:r>
            <a:r>
              <a:rPr lang="en-US" sz="1200" spc="25" dirty="0">
                <a:latin typeface="Times New Roman" panose="02020603050405020304" pitchFamily="18" charset="0"/>
                <a:cs typeface="Times New Roman" panose="02020603050405020304" pitchFamily="18" charset="0"/>
              </a:rPr>
              <a:t>but</a:t>
            </a:r>
            <a:r>
              <a:rPr lang="en-US" sz="1200" spc="-80" dirty="0">
                <a:latin typeface="Times New Roman" panose="02020603050405020304" pitchFamily="18" charset="0"/>
                <a:cs typeface="Times New Roman" panose="02020603050405020304" pitchFamily="18" charset="0"/>
              </a:rPr>
              <a:t> </a:t>
            </a:r>
            <a:r>
              <a:rPr lang="en-US" sz="1200" spc="-120" dirty="0">
                <a:latin typeface="Times New Roman" panose="02020603050405020304" pitchFamily="18" charset="0"/>
                <a:cs typeface="Times New Roman" panose="02020603050405020304" pitchFamily="18" charset="0"/>
              </a:rPr>
              <a:t>it</a:t>
            </a:r>
            <a:r>
              <a:rPr lang="en-US" sz="1200" spc="-100" dirty="0">
                <a:latin typeface="Times New Roman" panose="02020603050405020304" pitchFamily="18" charset="0"/>
                <a:cs typeface="Times New Roman" panose="02020603050405020304" pitchFamily="18" charset="0"/>
              </a:rPr>
              <a:t> </a:t>
            </a:r>
            <a:r>
              <a:rPr lang="en-US" sz="1200" spc="30" dirty="0">
                <a:latin typeface="Times New Roman" panose="02020603050405020304" pitchFamily="18" charset="0"/>
                <a:cs typeface="Times New Roman" panose="02020603050405020304" pitchFamily="18" charset="0"/>
              </a:rPr>
              <a:t>requires</a:t>
            </a:r>
            <a:r>
              <a:rPr lang="en-US" sz="1200" spc="-7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a</a:t>
            </a:r>
            <a:r>
              <a:rPr lang="en-US" sz="1200" spc="-85" dirty="0">
                <a:latin typeface="Times New Roman" panose="02020603050405020304" pitchFamily="18" charset="0"/>
                <a:cs typeface="Times New Roman" panose="02020603050405020304" pitchFamily="18" charset="0"/>
              </a:rPr>
              <a:t> </a:t>
            </a:r>
            <a:r>
              <a:rPr lang="en-US" sz="1200" spc="-20" dirty="0">
                <a:latin typeface="Times New Roman" panose="02020603050405020304" pitchFamily="18" charset="0"/>
                <a:cs typeface="Times New Roman" panose="02020603050405020304" pitchFamily="18" charset="0"/>
              </a:rPr>
              <a:t>lot</a:t>
            </a:r>
            <a:r>
              <a:rPr lang="en-US" sz="1200" spc="-9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of</a:t>
            </a:r>
            <a:r>
              <a:rPr lang="en-US" sz="1200" spc="-75" dirty="0">
                <a:latin typeface="Times New Roman" panose="02020603050405020304" pitchFamily="18" charset="0"/>
                <a:cs typeface="Times New Roman" panose="02020603050405020304" pitchFamily="18" charset="0"/>
              </a:rPr>
              <a:t> </a:t>
            </a:r>
            <a:r>
              <a:rPr lang="en-US" sz="1200" spc="50" dirty="0">
                <a:latin typeface="Times New Roman" panose="02020603050405020304" pitchFamily="18" charset="0"/>
                <a:cs typeface="Times New Roman" panose="02020603050405020304" pitchFamily="18" charset="0"/>
              </a:rPr>
              <a:t>hard-work</a:t>
            </a:r>
            <a:r>
              <a:rPr lang="en-US" sz="1200" spc="-55" dirty="0">
                <a:latin typeface="Times New Roman" panose="02020603050405020304" pitchFamily="18" charset="0"/>
                <a:cs typeface="Times New Roman" panose="02020603050405020304" pitchFamily="18" charset="0"/>
              </a:rPr>
              <a:t> </a:t>
            </a:r>
            <a:r>
              <a:rPr lang="en-US" sz="1200" spc="95" dirty="0">
                <a:latin typeface="Times New Roman" panose="02020603050405020304" pitchFamily="18" charset="0"/>
                <a:cs typeface="Times New Roman" panose="02020603050405020304" pitchFamily="18" charset="0"/>
              </a:rPr>
              <a:t>-</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there</a:t>
            </a:r>
            <a:r>
              <a:rPr lang="en-US" sz="1200" spc="-6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are</a:t>
            </a:r>
            <a:r>
              <a:rPr lang="en-US" sz="1200" spc="-80" dirty="0">
                <a:latin typeface="Times New Roman" panose="02020603050405020304" pitchFamily="18" charset="0"/>
                <a:cs typeface="Times New Roman" panose="02020603050405020304" pitchFamily="18" charset="0"/>
              </a:rPr>
              <a:t> </a:t>
            </a:r>
            <a:r>
              <a:rPr lang="en-US" sz="1200" spc="80" dirty="0">
                <a:latin typeface="Times New Roman" panose="02020603050405020304" pitchFamily="18" charset="0"/>
                <a:cs typeface="Times New Roman" panose="02020603050405020304" pitchFamily="18" charset="0"/>
              </a:rPr>
              <a:t>no</a:t>
            </a:r>
            <a:r>
              <a:rPr lang="en-US" sz="1200" spc="-80" dirty="0">
                <a:latin typeface="Times New Roman" panose="02020603050405020304" pitchFamily="18" charset="0"/>
                <a:cs typeface="Times New Roman" panose="02020603050405020304" pitchFamily="18" charset="0"/>
              </a:rPr>
              <a:t> </a:t>
            </a:r>
            <a:r>
              <a:rPr lang="en-US" sz="1200" spc="25" dirty="0">
                <a:latin typeface="Times New Roman" panose="02020603050405020304" pitchFamily="18" charset="0"/>
                <a:cs typeface="Times New Roman" panose="02020603050405020304" pitchFamily="18" charset="0"/>
              </a:rPr>
              <a:t>short</a:t>
            </a:r>
            <a:r>
              <a:rPr lang="en-US" sz="1200" spc="-7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corners.</a:t>
            </a:r>
            <a:endParaRPr lang="en-US" sz="1100" dirty="0"/>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53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Both public relations (PR) and online reputation management have the same goal: portraying the company in the best possible light. The main difference between the two is how they achieve that goal.</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68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One of the most important components of a marketing campaign is to evaluate its performance and impact and profit so that it can be determined whether or not your marketing efforts are actually helping the company improve its bottom line. </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75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78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With a tool like Hootsuite, you can manage your social media pages on a single platform and also track results from your social media efforts.</a:t>
            </a:r>
          </a:p>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This would include the types of content with the highest engagement, the low performers, number of impressions, number of clicks to your website, and other important metrics.</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80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85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35F52E-BA8C-4FAB-BCFA-C67A14D9CE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35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t>36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u="sng" dirty="0">
                <a:latin typeface="Times New Roman" panose="02020603050405020304" pitchFamily="18" charset="0"/>
                <a:cs typeface="Times New Roman" panose="02020603050405020304" pitchFamily="18" charset="0"/>
              </a:rPr>
              <a:t>Example</a:t>
            </a:r>
            <a:r>
              <a:rPr lang="en-US" sz="1200" dirty="0">
                <a:latin typeface="Times New Roman" panose="02020603050405020304" pitchFamily="18" charset="0"/>
                <a:cs typeface="Times New Roman" panose="02020603050405020304" pitchFamily="18" charset="0"/>
              </a:rPr>
              <a:t>: Let’s take </a:t>
            </a:r>
            <a:r>
              <a:rPr lang="en-US" sz="1200" b="1" dirty="0">
                <a:latin typeface="Times New Roman" panose="02020603050405020304" pitchFamily="18" charset="0"/>
                <a:cs typeface="Times New Roman" panose="02020603050405020304" pitchFamily="18" charset="0"/>
              </a:rPr>
              <a:t>Google Drive</a:t>
            </a:r>
            <a:r>
              <a:rPr lang="en-US" sz="1200" dirty="0">
                <a:latin typeface="Times New Roman" panose="02020603050405020304" pitchFamily="18" charset="0"/>
                <a:cs typeface="Times New Roman" panose="02020603050405020304" pitchFamily="18" charset="0"/>
              </a:rPr>
              <a:t> as an example. Companies can use Google Drive to create and access specific documents which contain specific information. Additionally, employees that work remotely can collaborate and share documents via this platform. Each edit that is made is saved and people can see who added, removed or changed any information in real-time.</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41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Digital Marketing is your most excellent tool to maintain your own business growth chart higher. Digital marketing is being embraced through the use of social media, SEO services, responsive websites, and email marketing.</a:t>
            </a:r>
          </a:p>
          <a:p>
            <a:endParaRPr lang="en-IN" dirty="0"/>
          </a:p>
        </p:txBody>
      </p:sp>
      <p:sp>
        <p:nvSpPr>
          <p:cNvPr id="4" name="Slide Number Placeholder 3"/>
          <p:cNvSpPr>
            <a:spLocks noGrp="1"/>
          </p:cNvSpPr>
          <p:nvPr>
            <p:ph type="sldNum" sz="quarter" idx="5"/>
          </p:nvPr>
        </p:nvSpPr>
        <p:spPr/>
        <p:txBody>
          <a:bodyPr/>
          <a:lstStyle/>
          <a:p>
            <a:fld id="{1635F52E-BA8C-4FAB-BCFA-C67A14D9CE22}" type="slidenum">
              <a:rPr lang="en-US" smtClean="0"/>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00A4AEA-B84C-44E3-AF5B-B80D8757D4CC}" type="datetime1">
              <a:rPr lang="en-US" smtClean="0"/>
              <a:t>28-May-24</a:t>
            </a:fld>
            <a:endParaRPr lang="en-US"/>
          </a:p>
        </p:txBody>
      </p:sp>
      <p:sp>
        <p:nvSpPr>
          <p:cNvPr id="5" name="Footer Placeholder 4"/>
          <p:cNvSpPr>
            <a:spLocks noGrp="1"/>
          </p:cNvSpPr>
          <p:nvPr>
            <p:ph type="ftr" sz="quarter" idx="11"/>
          </p:nvPr>
        </p:nvSpPr>
        <p:spPr/>
        <p:txBody>
          <a:bodyPr/>
          <a:lstStyle/>
          <a:p>
            <a:r>
              <a:rPr lang="fi-FI"/>
              <a:t>Dr. Priyanka Malhotra           Digital Marketing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E28459-DAE2-4BE4-BA61-36CF43B6C816}" type="datetime1">
              <a:rPr lang="en-US" smtClean="0"/>
              <a:t>28-May-24</a:t>
            </a:fld>
            <a:endParaRPr lang="en-US"/>
          </a:p>
        </p:txBody>
      </p:sp>
      <p:sp>
        <p:nvSpPr>
          <p:cNvPr id="5" name="Footer Placeholder 4"/>
          <p:cNvSpPr>
            <a:spLocks noGrp="1"/>
          </p:cNvSpPr>
          <p:nvPr>
            <p:ph type="ftr" sz="quarter" idx="11"/>
          </p:nvPr>
        </p:nvSpPr>
        <p:spPr/>
        <p:txBody>
          <a:bodyPr/>
          <a:lstStyle/>
          <a:p>
            <a:r>
              <a:rPr lang="fi-FI"/>
              <a:t>Dr. Priyanka Malhotra           Digital Marketing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ECA2FF-4395-4370-A1AC-9F9AEB10CB55}" type="datetime1">
              <a:rPr lang="en-US" smtClean="0"/>
              <a:t>28-May-24</a:t>
            </a:fld>
            <a:endParaRPr lang="en-US"/>
          </a:p>
        </p:txBody>
      </p:sp>
      <p:sp>
        <p:nvSpPr>
          <p:cNvPr id="5" name="Footer Placeholder 4"/>
          <p:cNvSpPr>
            <a:spLocks noGrp="1"/>
          </p:cNvSpPr>
          <p:nvPr>
            <p:ph type="ftr" sz="quarter" idx="11"/>
          </p:nvPr>
        </p:nvSpPr>
        <p:spPr/>
        <p:txBody>
          <a:bodyPr/>
          <a:lstStyle/>
          <a:p>
            <a:r>
              <a:rPr lang="fi-FI"/>
              <a:t>Dr. Priyanka Malhotra           Digital Marketing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F4AD6C-C547-4688-B3BC-347FF4DA2AF5}" type="datetime1">
              <a:rPr lang="en-US" smtClean="0"/>
              <a:t>28-May-24</a:t>
            </a:fld>
            <a:endParaRPr lang="en-US"/>
          </a:p>
        </p:txBody>
      </p:sp>
      <p:sp>
        <p:nvSpPr>
          <p:cNvPr id="5" name="Footer Placeholder 4"/>
          <p:cNvSpPr>
            <a:spLocks noGrp="1"/>
          </p:cNvSpPr>
          <p:nvPr>
            <p:ph type="ftr" sz="quarter" idx="11"/>
          </p:nvPr>
        </p:nvSpPr>
        <p:spPr/>
        <p:txBody>
          <a:bodyPr/>
          <a:lstStyle/>
          <a:p>
            <a:r>
              <a:rPr lang="fi-FI"/>
              <a:t>Dr. Priyanka Malhotra           Digital Marketing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50E82-5D55-4EFF-ABF7-AF4738EB06C6}" type="datetime1">
              <a:rPr lang="en-US" smtClean="0"/>
              <a:t>28-May-24</a:t>
            </a:fld>
            <a:endParaRPr lang="en-US"/>
          </a:p>
        </p:txBody>
      </p:sp>
      <p:sp>
        <p:nvSpPr>
          <p:cNvPr id="5" name="Footer Placeholder 4"/>
          <p:cNvSpPr>
            <a:spLocks noGrp="1"/>
          </p:cNvSpPr>
          <p:nvPr>
            <p:ph type="ftr" sz="quarter" idx="11"/>
          </p:nvPr>
        </p:nvSpPr>
        <p:spPr/>
        <p:txBody>
          <a:bodyPr/>
          <a:lstStyle/>
          <a:p>
            <a:r>
              <a:rPr lang="fi-FI"/>
              <a:t>Dr. Priyanka Malhotra           Digital Marketing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6AC7BA-F338-4F00-AD78-4E34D91AE6CE}" type="datetime1">
              <a:rPr lang="en-US" smtClean="0"/>
              <a:t>28-May-24</a:t>
            </a:fld>
            <a:endParaRPr lang="en-US"/>
          </a:p>
        </p:txBody>
      </p:sp>
      <p:sp>
        <p:nvSpPr>
          <p:cNvPr id="6" name="Footer Placeholder 5"/>
          <p:cNvSpPr>
            <a:spLocks noGrp="1"/>
          </p:cNvSpPr>
          <p:nvPr>
            <p:ph type="ftr" sz="quarter" idx="11"/>
          </p:nvPr>
        </p:nvSpPr>
        <p:spPr/>
        <p:txBody>
          <a:bodyPr/>
          <a:lstStyle/>
          <a:p>
            <a:r>
              <a:rPr lang="fi-FI"/>
              <a:t>Dr. Priyanka Malhotra           Digital Marketing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EC46D7-769A-4202-8272-B815ACB5312B}" type="datetime1">
              <a:rPr lang="en-US" smtClean="0"/>
              <a:t>28-May-24</a:t>
            </a:fld>
            <a:endParaRPr lang="en-US"/>
          </a:p>
        </p:txBody>
      </p:sp>
      <p:sp>
        <p:nvSpPr>
          <p:cNvPr id="8" name="Footer Placeholder 7"/>
          <p:cNvSpPr>
            <a:spLocks noGrp="1"/>
          </p:cNvSpPr>
          <p:nvPr>
            <p:ph type="ftr" sz="quarter" idx="11"/>
          </p:nvPr>
        </p:nvSpPr>
        <p:spPr/>
        <p:txBody>
          <a:bodyPr/>
          <a:lstStyle/>
          <a:p>
            <a:r>
              <a:rPr lang="fi-FI"/>
              <a:t>Dr. Priyanka Malhotra           Digital Marketing               Unit 4</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1EB509-D2D3-4B7A-AA62-3D66DF153536}" type="datetime1">
              <a:rPr lang="en-US" smtClean="0"/>
              <a:t>28-May-24</a:t>
            </a:fld>
            <a:endParaRPr lang="en-US"/>
          </a:p>
        </p:txBody>
      </p:sp>
      <p:sp>
        <p:nvSpPr>
          <p:cNvPr id="4" name="Footer Placeholder 3"/>
          <p:cNvSpPr>
            <a:spLocks noGrp="1"/>
          </p:cNvSpPr>
          <p:nvPr>
            <p:ph type="ftr" sz="quarter" idx="11"/>
          </p:nvPr>
        </p:nvSpPr>
        <p:spPr/>
        <p:txBody>
          <a:bodyPr/>
          <a:lstStyle/>
          <a:p>
            <a:r>
              <a:rPr lang="fi-FI"/>
              <a:t>Dr. Priyanka Malhotra           Digital Marketing               Unit 4</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D39D0-3CBB-49BE-9EDE-C33B849BD2D1}" type="datetime1">
              <a:rPr lang="en-US" smtClean="0"/>
              <a:t>28-May-24</a:t>
            </a:fld>
            <a:endParaRPr lang="en-US"/>
          </a:p>
        </p:txBody>
      </p:sp>
      <p:sp>
        <p:nvSpPr>
          <p:cNvPr id="3" name="Footer Placeholder 2"/>
          <p:cNvSpPr>
            <a:spLocks noGrp="1"/>
          </p:cNvSpPr>
          <p:nvPr>
            <p:ph type="ftr" sz="quarter" idx="11"/>
          </p:nvPr>
        </p:nvSpPr>
        <p:spPr/>
        <p:txBody>
          <a:bodyPr/>
          <a:lstStyle/>
          <a:p>
            <a:r>
              <a:rPr lang="fi-FI"/>
              <a:t>Dr. Priyanka Malhotra           Digital Marketing               Unit 4</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787AB-7AD5-42CC-97F8-50FDFE301552}" type="datetime1">
              <a:rPr lang="en-US" smtClean="0"/>
              <a:t>28-May-24</a:t>
            </a:fld>
            <a:endParaRPr lang="en-US"/>
          </a:p>
        </p:txBody>
      </p:sp>
      <p:sp>
        <p:nvSpPr>
          <p:cNvPr id="6" name="Footer Placeholder 5"/>
          <p:cNvSpPr>
            <a:spLocks noGrp="1"/>
          </p:cNvSpPr>
          <p:nvPr>
            <p:ph type="ftr" sz="quarter" idx="11"/>
          </p:nvPr>
        </p:nvSpPr>
        <p:spPr/>
        <p:txBody>
          <a:bodyPr/>
          <a:lstStyle/>
          <a:p>
            <a:r>
              <a:rPr lang="fi-FI"/>
              <a:t>Dr. Priyanka Malhotra           Digital Marketing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6C1624-8AF5-4C73-8A8A-E2AECB43CD27}" type="datetime1">
              <a:rPr lang="en-US" smtClean="0"/>
              <a:t>28-May-24</a:t>
            </a:fld>
            <a:endParaRPr lang="en-US"/>
          </a:p>
        </p:txBody>
      </p:sp>
      <p:sp>
        <p:nvSpPr>
          <p:cNvPr id="6" name="Footer Placeholder 5"/>
          <p:cNvSpPr>
            <a:spLocks noGrp="1"/>
          </p:cNvSpPr>
          <p:nvPr>
            <p:ph type="ftr" sz="quarter" idx="11"/>
          </p:nvPr>
        </p:nvSpPr>
        <p:spPr/>
        <p:txBody>
          <a:bodyPr/>
          <a:lstStyle/>
          <a:p>
            <a:r>
              <a:rPr lang="fi-FI"/>
              <a:t>Dr. Priyanka Malhotra           Digital Marketing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5690F-D5D0-4A06-A202-797A80B70332}" type="datetime1">
              <a:rPr lang="en-US" smtClean="0"/>
              <a:t>28-May-24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Dr. Priyanka Malhotra           Digital Marketing               Unit 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spiralytics.com/blog/what-are-dynamic-websites/" TargetMode="External"/><Relationship Id="rId2" Type="http://schemas.openxmlformats.org/officeDocument/2006/relationships/hyperlink" Target="https://www.commonplaces.com/blog/the-importance-of-website-planning"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Xuq6_udbeH0&amp;list=PLi3oNa09iwJRByiNwEJNaZ3XVKcveovz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youtube.com/watch?v=X-pCbWwu50k"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priyankamalhotra@niet.co.in" TargetMode="Externa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smart-pr.de/en/what-we-do/social-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p1in8uuAu7g" TargetMode="External"/><Relationship Id="rId2" Type="http://schemas.openxmlformats.org/officeDocument/2006/relationships/hyperlink" Target="https://www.youtube.com/watch?v=IZixqBZ8HoY"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reputationdefender.com/what-online-reputation-managemen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cT42N8scarQ"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mreOWm3e9l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yD24fofvvVg" TargetMode="External"/><Relationship Id="rId2" Type="http://schemas.openxmlformats.org/officeDocument/2006/relationships/hyperlink" Target="https://www.youtube.com/watch?v=YWA-xbsJrVg"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coursera.org/search?query=website%20development&amp;" TargetMode="External"/><Relationship Id="rId4" Type="http://schemas.openxmlformats.org/officeDocument/2006/relationships/hyperlink" Target="https://www.coursera.org/courses?query=digital%20transformation"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forms.office.com/r/kNi2FiFC0f"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forms.office.com/r/h8K7Auphd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package" Target="../embeddings/Microsoft_Word_Document.docx"/></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package" Target="../embeddings/Microsoft_Word_Document1.docx"/></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ww.aktuonline.com/papers/mba-3-sem-digital-marketing-rmbmk03-2020.html" TargetMode="External"/><Relationship Id="rId2" Type="http://schemas.openxmlformats.org/officeDocument/2006/relationships/hyperlink" Target="http://www.aktuonline.com/papers/mba-3-sem-digital-and-social-media-marketing-kmbmk03-2020.pdf"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www.aktuonline.com/papers/mba-3-sem-digital-mar"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300" b="1" dirty="0" err="1"/>
              <a:t>Noida</a:t>
            </a:r>
            <a:r>
              <a:rPr lang="en-US" sz="2300" b="1" dirty="0"/>
              <a:t> Institute of Engineering and Technology, Greater </a:t>
            </a:r>
            <a:r>
              <a:rPr lang="en-US" sz="2300" b="1" dirty="0" err="1"/>
              <a:t>Noida</a:t>
            </a:r>
            <a:endParaRPr lang="en-US" sz="2300" b="1" dirty="0"/>
          </a:p>
        </p:txBody>
      </p:sp>
      <p:sp>
        <p:nvSpPr>
          <p:cNvPr id="3" name="Subtitle 2"/>
          <p:cNvSpPr>
            <a:spLocks noGrp="1"/>
          </p:cNvSpPr>
          <p:nvPr>
            <p:ph type="subTitle" idx="1"/>
          </p:nvPr>
        </p:nvSpPr>
        <p:spPr>
          <a:xfrm>
            <a:off x="762000" y="914400"/>
            <a:ext cx="76200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dirty="0">
              <a:solidFill>
                <a:schemeClr val="tx1"/>
              </a:solidFill>
              <a:latin typeface="Times New Roman" panose="02020603050405020304" pitchFamily="18" charset="0"/>
              <a:cs typeface="Times New Roman" panose="02020603050405020304" pitchFamily="18" charset="0"/>
            </a:endParaRPr>
          </a:p>
          <a:p>
            <a:r>
              <a:rPr lang="en-US" sz="2800" b="1" dirty="0">
                <a:solidFill>
                  <a:schemeClr val="tx1"/>
                </a:solidFill>
              </a:rPr>
              <a:t>Designing Organization for Digital Success</a:t>
            </a:r>
          </a:p>
        </p:txBody>
      </p:sp>
      <p:sp>
        <p:nvSpPr>
          <p:cNvPr id="6" name="Subtitle 2"/>
          <p:cNvSpPr txBox="1"/>
          <p:nvPr/>
        </p:nvSpPr>
        <p:spPr>
          <a:xfrm>
            <a:off x="6096000" y="4164419"/>
            <a:ext cx="2743200" cy="1626782"/>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endParaRPr lang="en-US" dirty="0">
              <a:solidFill>
                <a:schemeClr val="tx1"/>
              </a:solidFill>
            </a:endParaRPr>
          </a:p>
          <a:p>
            <a:pPr>
              <a:spcBef>
                <a:spcPct val="20000"/>
              </a:spcBef>
              <a:defRPr/>
            </a:pPr>
            <a:r>
              <a:rPr lang="en-US" sz="2200" b="1" dirty="0"/>
              <a:t>Dr. Priyanka Malhotra</a:t>
            </a:r>
          </a:p>
          <a:p>
            <a:pPr>
              <a:spcBef>
                <a:spcPct val="20000"/>
              </a:spcBef>
              <a:defRPr/>
            </a:pPr>
            <a:r>
              <a:rPr lang="en-US" sz="2200" b="1" dirty="0"/>
              <a:t>MBA Department </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78DD9471-9E64-4B6A-B9D2-1E2B6EE8FE65}" type="datetime1">
              <a:rPr lang="en-US" smtClean="0"/>
              <a:t>28-May-24</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t>1</a:t>
            </a:fld>
            <a:endParaRPr lang="en-US"/>
          </a:p>
        </p:txBody>
      </p:sp>
      <p:sp>
        <p:nvSpPr>
          <p:cNvPr id="12" name="Subtitle 2"/>
          <p:cNvSpPr txBox="1"/>
          <p:nvPr/>
        </p:nvSpPr>
        <p:spPr>
          <a:xfrm>
            <a:off x="7620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sz="2000" b="1" dirty="0"/>
              <a:t>Unit: 4</a:t>
            </a:r>
          </a:p>
        </p:txBody>
      </p:sp>
      <p:sp>
        <p:nvSpPr>
          <p:cNvPr id="13" name="Footer Placeholder 12"/>
          <p:cNvSpPr>
            <a:spLocks noGrp="1"/>
          </p:cNvSpPr>
          <p:nvPr>
            <p:ph type="ftr" sz="quarter" idx="11"/>
          </p:nvPr>
        </p:nvSpPr>
        <p:spPr>
          <a:xfrm>
            <a:off x="2286000" y="6248400"/>
            <a:ext cx="5029200" cy="365125"/>
          </a:xfrm>
        </p:spPr>
        <p:txBody>
          <a:bodyPr/>
          <a:lstStyle/>
          <a:p>
            <a:r>
              <a:rPr lang="fi-FI"/>
              <a:t>Dr. Priyanka Malhotra           Digital Marketing               Unit 4</a:t>
            </a:r>
            <a:endParaRPr lang="en-US" dirty="0"/>
          </a:p>
        </p:txBody>
      </p:sp>
      <p:sp>
        <p:nvSpPr>
          <p:cNvPr id="14" name="Subtitle 2"/>
          <p:cNvSpPr txBox="1"/>
          <p:nvPr/>
        </p:nvSpPr>
        <p:spPr>
          <a:xfrm>
            <a:off x="7620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p>
            <a:pPr algn="ctr">
              <a:spcBef>
                <a:spcPct val="20000"/>
              </a:spcBef>
              <a:defRPr/>
            </a:pPr>
            <a:r>
              <a:rPr lang="en-US" sz="2600" b="1" dirty="0"/>
              <a:t>DIGITAL AND SOCIAL MEDIA MARKETING</a:t>
            </a:r>
          </a:p>
          <a:p>
            <a:pPr algn="ctr">
              <a:spcBef>
                <a:spcPct val="20000"/>
              </a:spcBef>
              <a:defRPr/>
            </a:pPr>
            <a:r>
              <a:rPr lang="en-US" sz="1600" dirty="0">
                <a:solidFill>
                  <a:schemeClr val="tx1"/>
                </a:solidFill>
              </a:rPr>
              <a:t> </a:t>
            </a:r>
          </a:p>
        </p:txBody>
      </p:sp>
      <p:sp>
        <p:nvSpPr>
          <p:cNvPr id="15" name="Subtitle 2"/>
          <p:cNvSpPr txBox="1"/>
          <p:nvPr/>
        </p:nvSpPr>
        <p:spPr>
          <a:xfrm>
            <a:off x="762000" y="4953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endParaRPr lang="en-US" sz="2000" dirty="0">
              <a:solidFill>
                <a:schemeClr val="tx1"/>
              </a:solidFill>
            </a:endParaRPr>
          </a:p>
          <a:p>
            <a:pPr lvl="0" algn="ctr">
              <a:spcBef>
                <a:spcPct val="20000"/>
              </a:spcBef>
              <a:defRPr/>
            </a:pPr>
            <a:r>
              <a:rPr lang="en-US" sz="2000" b="1" dirty="0"/>
              <a:t>MBA III semester </a:t>
            </a:r>
          </a:p>
        </p:txBody>
      </p:sp>
      <p:pic>
        <p:nvPicPr>
          <p:cNvPr id="16"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Users\Manks\Downloads\speak.png"/>
          <p:cNvPicPr>
            <a:picLocks noChangeAspect="1" noChangeArrowheads="1"/>
          </p:cNvPicPr>
          <p:nvPr/>
        </p:nvPicPr>
        <p:blipFill>
          <a:blip r:embed="rId5" cstate="print"/>
          <a:srcRect/>
          <a:stretch>
            <a:fillRect/>
          </a:stretch>
        </p:blipFill>
        <p:spPr bwMode="auto">
          <a:xfrm>
            <a:off x="6546112" y="2640419"/>
            <a:ext cx="1524000" cy="1524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B74BDC-B6ED-4AD7-806E-9C063AABFDD2}"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10</a:t>
            </a:fld>
            <a:endParaRPr lang="en-US"/>
          </a:p>
        </p:txBody>
      </p:sp>
      <p:sp>
        <p:nvSpPr>
          <p:cNvPr id="7" name="Title 1"/>
          <p:cNvSpPr txBox="1"/>
          <p:nvPr/>
        </p:nvSpPr>
        <p:spPr>
          <a:xfrm>
            <a:off x="1409700" y="-2321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 Outcomes</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10"/>
          <p:cNvGraphicFramePr>
            <a:graphicFrameLocks noGrp="1"/>
          </p:cNvGraphicFramePr>
          <p:nvPr>
            <p:ph idx="1"/>
          </p:nvPr>
        </p:nvGraphicFramePr>
        <p:xfrm>
          <a:off x="914400" y="1143000"/>
          <a:ext cx="7391400" cy="4121488"/>
        </p:xfrm>
        <a:graphic>
          <a:graphicData uri="http://schemas.openxmlformats.org/drawingml/2006/table">
            <a:tbl>
              <a:tblPr firstRow="1" firstCol="1" lastRow="1" lastCol="1" bandRow="1" bandCol="1"/>
              <a:tblGrid>
                <a:gridCol w="838136">
                  <a:extLst>
                    <a:ext uri="{9D8B030D-6E8A-4147-A177-3AD203B41FA5}">
                      <a16:colId xmlns:a16="http://schemas.microsoft.com/office/drawing/2014/main" val="20000"/>
                    </a:ext>
                  </a:extLst>
                </a:gridCol>
                <a:gridCol w="6553264">
                  <a:extLst>
                    <a:ext uri="{9D8B030D-6E8A-4147-A177-3AD203B41FA5}">
                      <a16:colId xmlns:a16="http://schemas.microsoft.com/office/drawing/2014/main" val="20001"/>
                    </a:ext>
                  </a:extLst>
                </a:gridCol>
              </a:tblGrid>
              <a:tr h="986611">
                <a:tc>
                  <a:txBody>
                    <a:bodyPr/>
                    <a:lstStyle/>
                    <a:p>
                      <a:pPr marL="67945">
                        <a:lnSpc>
                          <a:spcPts val="1375"/>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18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54392">
                <a:tc>
                  <a:txBody>
                    <a:bodyPr/>
                    <a:lstStyle/>
                    <a:p>
                      <a:pPr marL="67945">
                        <a:spcBef>
                          <a:spcPts val="365"/>
                        </a:spcBef>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spcBef>
                          <a:spcPts val="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of the</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0451">
                <a:tc>
                  <a:txBody>
                    <a:bodyPr/>
                    <a:lstStyle/>
                    <a:p>
                      <a:pPr marL="67945">
                        <a:spcBef>
                          <a:spcPts val="355"/>
                        </a:spcBef>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spcBef>
                          <a:spcPts val="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acquire</a:t>
                      </a:r>
                      <a:r>
                        <a:rPr lang="en-US" sz="18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skill</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to acquire</a:t>
                      </a:r>
                      <a:r>
                        <a:rPr lang="en-US" sz="18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and Engage</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consumers</a:t>
                      </a:r>
                      <a:r>
                        <a:rPr lang="en-US" sz="18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online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94348">
                <a:tc>
                  <a:txBody>
                    <a:bodyPr/>
                    <a:lstStyle/>
                    <a:p>
                      <a:pPr marL="67945">
                        <a:lnSpc>
                          <a:spcPts val="138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8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CO4</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64135">
                        <a:lnSpc>
                          <a:spcPts val="1380"/>
                        </a:lnSpc>
                        <a:spcAft>
                          <a:spcPts val="0"/>
                        </a:spcAft>
                        <a:tabLst>
                          <a:tab pos="747395" algn="l"/>
                          <a:tab pos="1140460" algn="l"/>
                          <a:tab pos="1777365" algn="l"/>
                          <a:tab pos="2795905" algn="l"/>
                          <a:tab pos="3079750" algn="l"/>
                          <a:tab pos="3745230" algn="l"/>
                        </a:tabLs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64135">
                        <a:lnSpc>
                          <a:spcPts val="1380"/>
                        </a:lnSpc>
                        <a:spcAft>
                          <a:spcPts val="0"/>
                        </a:spcAft>
                        <a:tabLst>
                          <a:tab pos="747395" algn="l"/>
                          <a:tab pos="1140460" algn="l"/>
                          <a:tab pos="1777365" algn="l"/>
                          <a:tab pos="2795905" algn="l"/>
                          <a:tab pos="3079750" algn="l"/>
                          <a:tab pos="374523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Students	will	develop	understanding	of	building	</a:t>
                      </a:r>
                    </a:p>
                    <a:p>
                      <a:pPr marL="66675" marR="64135">
                        <a:lnSpc>
                          <a:spcPts val="1380"/>
                        </a:lnSpc>
                        <a:spcAft>
                          <a:spcPts val="0"/>
                        </a:spcAft>
                        <a:tabLst>
                          <a:tab pos="747395" algn="l"/>
                          <a:tab pos="1140460" algn="l"/>
                          <a:tab pos="1777365" algn="l"/>
                          <a:tab pos="2795905" algn="l"/>
                          <a:tab pos="3079750" algn="l"/>
                          <a:tab pos="3745230" algn="l"/>
                        </a:tabLst>
                      </a:pPr>
                      <a:endPar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64135">
                        <a:lnSpc>
                          <a:spcPts val="1380"/>
                        </a:lnSpc>
                        <a:spcAft>
                          <a:spcPts val="0"/>
                        </a:spcAft>
                        <a:tabLst>
                          <a:tab pos="747395" algn="l"/>
                          <a:tab pos="1140460" algn="l"/>
                          <a:tab pos="1777365" algn="l"/>
                          <a:tab pos="2795905" algn="l"/>
                          <a:tab pos="3079750" algn="l"/>
                          <a:tab pos="3745230" algn="l"/>
                        </a:tabLst>
                      </a:pP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organizational</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competency</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way</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 digital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practices and</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6675" marR="64135">
                        <a:lnSpc>
                          <a:spcPts val="1380"/>
                        </a:lnSpc>
                        <a:spcAft>
                          <a:spcPts val="0"/>
                        </a:spcAft>
                        <a:tabLst>
                          <a:tab pos="747395" algn="l"/>
                          <a:tab pos="1140460" algn="l"/>
                          <a:tab pos="1777365" algn="l"/>
                          <a:tab pos="2795905" algn="l"/>
                          <a:tab pos="3079750" algn="l"/>
                          <a:tab pos="3745230" algn="l"/>
                        </a:tabLst>
                      </a:pPr>
                      <a:endPar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64135">
                        <a:lnSpc>
                          <a:spcPts val="1380"/>
                        </a:lnSpc>
                        <a:spcAft>
                          <a:spcPts val="0"/>
                        </a:spcAft>
                        <a:tabLst>
                          <a:tab pos="747395" algn="l"/>
                          <a:tab pos="1140460" algn="l"/>
                          <a:tab pos="1777365" algn="l"/>
                          <a:tab pos="2795905" algn="l"/>
                          <a:tab pos="3079750" algn="l"/>
                          <a:tab pos="374523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cost</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considerations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5686">
                <a:tc>
                  <a:txBody>
                    <a:bodyPr/>
                    <a:lstStyle/>
                    <a:p>
                      <a:pPr marL="144145">
                        <a:lnSpc>
                          <a:spcPts val="1375"/>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44145">
                        <a:lnSpc>
                          <a:spcPts val="1375"/>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CO5</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ts val="138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a:lnSpc>
                          <a:spcPts val="138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2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latest</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6675">
                        <a:lnSpc>
                          <a:spcPts val="1380"/>
                        </a:lnSpc>
                      </a:pPr>
                      <a:endPar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a:lnSpc>
                          <a:spcPts val="138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 promotion.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B49E99-6E74-4793-971C-42E18AF062A9}"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100</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143000"/>
            <a:ext cx="8229600" cy="3477875"/>
          </a:xfrm>
          <a:prstGeom prst="rect">
            <a:avLst/>
          </a:prstGeom>
          <a:noFill/>
        </p:spPr>
        <p:txBody>
          <a:bodyPr wrap="square" lIns="91440" tIns="45720" rIns="91440" bIns="45720">
            <a:spAutoFit/>
          </a:bodyPr>
          <a:lstStyle/>
          <a:p>
            <a:pPr algn="just" fontAlgn="base"/>
            <a:r>
              <a:rPr lang="en-US" sz="2000" dirty="0">
                <a:latin typeface="Times New Roman" panose="02020603050405020304" pitchFamily="18" charset="0"/>
                <a:cs typeface="Times New Roman" panose="02020603050405020304" pitchFamily="18" charset="0"/>
                <a:hlinkClick r:id="rId2"/>
              </a:rPr>
              <a:t>https://www.commonplaces.com/blog/the-importance-of-website-planning</a:t>
            </a:r>
            <a:endParaRPr lang="en-US" sz="2000" dirty="0">
              <a:latin typeface="Times New Roman" panose="02020603050405020304" pitchFamily="18" charset="0"/>
              <a:cs typeface="Times New Roman" panose="02020603050405020304" pitchFamily="18" charset="0"/>
            </a:endParaRPr>
          </a:p>
          <a:p>
            <a:pPr algn="just" fontAlgn="base"/>
            <a:r>
              <a:rPr lang="en-US" sz="2000" dirty="0">
                <a:latin typeface="Times New Roman" panose="02020603050405020304" pitchFamily="18" charset="0"/>
                <a:cs typeface="Times New Roman" panose="02020603050405020304" pitchFamily="18" charset="0"/>
                <a:hlinkClick r:id="rId3"/>
              </a:rPr>
              <a:t>https://www.spiralytics.com/blog/what-are-dynamic-websites/</a:t>
            </a:r>
            <a:endParaRPr lang="en-US" sz="2000" dirty="0">
              <a:latin typeface="Times New Roman" panose="02020603050405020304" pitchFamily="18" charset="0"/>
              <a:cs typeface="Times New Roman" panose="02020603050405020304" pitchFamily="18" charset="0"/>
            </a:endParaRPr>
          </a:p>
          <a:p>
            <a:pPr algn="just" fontAlgn="base"/>
            <a:r>
              <a:rPr lang="en-US" sz="2000" dirty="0" err="1">
                <a:latin typeface="Times New Roman" panose="02020603050405020304" pitchFamily="18" charset="0"/>
                <a:cs typeface="Times New Roman" panose="02020603050405020304" pitchFamily="18" charset="0"/>
              </a:rPr>
              <a:t>Moutsy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Maiti</a:t>
            </a:r>
            <a:r>
              <a:rPr lang="en-US" sz="2000" dirty="0">
                <a:latin typeface="Times New Roman" panose="02020603050405020304" pitchFamily="18" charset="0"/>
                <a:cs typeface="Times New Roman" panose="02020603050405020304" pitchFamily="18" charset="0"/>
              </a:rPr>
              <a:t>: Internet </a:t>
            </a:r>
            <a:r>
              <a:rPr lang="en-US" sz="2000" dirty="0" err="1">
                <a:latin typeface="Times New Roman" panose="02020603050405020304" pitchFamily="18" charset="0"/>
                <a:cs typeface="Times New Roman" panose="02020603050405020304" pitchFamily="18" charset="0"/>
              </a:rPr>
              <a:t>Mareting</a:t>
            </a:r>
            <a:r>
              <a:rPr lang="en-US" sz="2000" dirty="0">
                <a:latin typeface="Times New Roman" panose="02020603050405020304" pitchFamily="18" charset="0"/>
                <a:cs typeface="Times New Roman" panose="02020603050405020304" pitchFamily="18" charset="0"/>
              </a:rPr>
              <a:t>, Oxford University Press India </a:t>
            </a:r>
          </a:p>
          <a:p>
            <a:pPr algn="just" fontAlgn="base"/>
            <a:r>
              <a:rPr lang="en-US" sz="2000" dirty="0" err="1">
                <a:latin typeface="Times New Roman" panose="02020603050405020304" pitchFamily="18" charset="0"/>
                <a:cs typeface="Times New Roman" panose="02020603050405020304" pitchFamily="18" charset="0"/>
              </a:rPr>
              <a:t>andana</a:t>
            </a:r>
            <a:r>
              <a:rPr lang="en-US" sz="2000" dirty="0">
                <a:latin typeface="Times New Roman" panose="02020603050405020304" pitchFamily="18" charset="0"/>
                <a:cs typeface="Times New Roman" panose="02020603050405020304" pitchFamily="18" charset="0"/>
              </a:rPr>
              <a:t>, Ahuja; Digital Marketing, Oxford University Press India (November, 2015). </a:t>
            </a:r>
          </a:p>
          <a:p>
            <a:pPr algn="just" fontAlgn="base"/>
            <a:r>
              <a:rPr lang="en-US" sz="2000" dirty="0">
                <a:latin typeface="Times New Roman" panose="02020603050405020304" pitchFamily="18" charset="0"/>
                <a:cs typeface="Times New Roman" panose="02020603050405020304" pitchFamily="18" charset="0"/>
              </a:rPr>
              <a:t>Eric Greenberg, and Kates, Alexander; Strategic Digital Marketing: Top Digital Experts Share the Formula for Tangible Returns on Your Marketing Investment; McGraw-Hill Professional (October, 2013). </a:t>
            </a:r>
          </a:p>
          <a:p>
            <a:pPr algn="just" fontAlgn="base"/>
            <a:r>
              <a:rPr lang="en-US" sz="2000" dirty="0">
                <a:latin typeface="Times New Roman" panose="02020603050405020304" pitchFamily="18" charset="0"/>
                <a:cs typeface="Times New Roman" panose="02020603050405020304" pitchFamily="18" charset="0"/>
              </a:rPr>
              <a:t>Ryan, Damian; Understanding Digital Marketing: marketing strategies for engaging the digital generation; Kogan Page (3rd Edition, 2014). </a:t>
            </a:r>
          </a:p>
        </p:txBody>
      </p:sp>
      <p:pic>
        <p:nvPicPr>
          <p:cNvPr id="10"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534400" cy="5562600"/>
          </a:xfrm>
        </p:spPr>
        <p:txBody>
          <a:bodyPr>
            <a:noAutofit/>
          </a:bodyPr>
          <a:lstStyle/>
          <a:p>
            <a:pPr>
              <a:buNone/>
            </a:pPr>
            <a:endParaRPr lang="en-US" sz="2200" dirty="0">
              <a:latin typeface="Arial" panose="020B0604020202020204" pitchFamily="34" charset="0"/>
              <a:cs typeface="Arial" panose="020B0604020202020204" pitchFamily="34" charset="0"/>
            </a:endParaRPr>
          </a:p>
          <a:p>
            <a:endParaRPr lang="en-US" sz="2200" dirty="0"/>
          </a:p>
          <a:p>
            <a:pPr>
              <a:buNone/>
            </a:pPr>
            <a:r>
              <a:rPr lang="en-US" sz="2200" dirty="0">
                <a:latin typeface="Times New Roman" panose="02020603050405020304" pitchFamily="18" charset="0"/>
                <a:cs typeface="Times New Roman" panose="02020603050405020304" pitchFamily="18" charset="0"/>
              </a:rPr>
              <a:t>PO1:  Apply  Knowledge of Management theories and practices</a:t>
            </a:r>
          </a:p>
          <a:p>
            <a:pPr>
              <a:buNone/>
            </a:pPr>
            <a:r>
              <a:rPr lang="en-US" sz="2200" dirty="0">
                <a:latin typeface="Times New Roman" panose="02020603050405020304" pitchFamily="18" charset="0"/>
                <a:cs typeface="Times New Roman" panose="02020603050405020304" pitchFamily="18" charset="0"/>
              </a:rPr>
              <a:t>	</a:t>
            </a:r>
          </a:p>
          <a:p>
            <a:pPr>
              <a:buNone/>
            </a:pPr>
            <a:r>
              <a:rPr lang="en-US" sz="2200" dirty="0">
                <a:latin typeface="Times New Roman" panose="02020603050405020304" pitchFamily="18" charset="0"/>
                <a:cs typeface="Times New Roman" panose="02020603050405020304" pitchFamily="18" charset="0"/>
              </a:rPr>
              <a:t>PO2: Foster  Analytical &amp; Critical thinking abilities</a:t>
            </a:r>
          </a:p>
          <a:p>
            <a:pPr>
              <a:buNone/>
            </a:pPr>
            <a:r>
              <a:rPr lang="en-US" sz="2200" dirty="0">
                <a:latin typeface="Times New Roman" panose="02020603050405020304" pitchFamily="18" charset="0"/>
                <a:cs typeface="Times New Roman" panose="02020603050405020304" pitchFamily="18" charset="0"/>
              </a:rPr>
              <a:t> 		</a:t>
            </a:r>
          </a:p>
          <a:p>
            <a:pPr>
              <a:buNone/>
            </a:pPr>
            <a:r>
              <a:rPr lang="en-US" sz="2200" dirty="0">
                <a:latin typeface="Times New Roman" panose="02020603050405020304" pitchFamily="18" charset="0"/>
                <a:cs typeface="Times New Roman" panose="02020603050405020304" pitchFamily="18" charset="0"/>
              </a:rPr>
              <a:t>PO3: Develop Value based leadership</a:t>
            </a:r>
          </a:p>
          <a:p>
            <a:pPr>
              <a:buNone/>
            </a:pPr>
            <a:r>
              <a:rPr lang="en-US" sz="2200" dirty="0">
                <a:latin typeface="Times New Roman" panose="02020603050405020304" pitchFamily="18" charset="0"/>
                <a:cs typeface="Times New Roman" panose="02020603050405020304" pitchFamily="18" charset="0"/>
              </a:rPr>
              <a:t>		</a:t>
            </a:r>
          </a:p>
          <a:p>
            <a:pPr>
              <a:buNone/>
            </a:pPr>
            <a:r>
              <a:rPr lang="en-US" sz="2200" dirty="0">
                <a:latin typeface="Times New Roman" panose="02020603050405020304" pitchFamily="18" charset="0"/>
                <a:cs typeface="Times New Roman" panose="02020603050405020304" pitchFamily="18" charset="0"/>
              </a:rPr>
              <a:t>PO4: Understand, analyze and communicate all aspects of business</a:t>
            </a:r>
          </a:p>
          <a:p>
            <a:pPr>
              <a:buNone/>
            </a:pPr>
            <a:endParaRPr lang="en-US" sz="2200" dirty="0">
              <a:latin typeface="Times New Roman" panose="02020603050405020304" pitchFamily="18" charset="0"/>
              <a:cs typeface="Times New Roman" panose="02020603050405020304" pitchFamily="18" charset="0"/>
            </a:endParaRPr>
          </a:p>
          <a:p>
            <a:pPr>
              <a:buNone/>
            </a:pPr>
            <a:r>
              <a:rPr lang="en-US" sz="2200" dirty="0">
                <a:latin typeface="Times New Roman" panose="02020603050405020304" pitchFamily="18" charset="0"/>
                <a:cs typeface="Times New Roman" panose="02020603050405020304" pitchFamily="18" charset="0"/>
              </a:rPr>
              <a:t>PO5: Achievement of Organizational goals	</a:t>
            </a:r>
          </a:p>
          <a:p>
            <a:pPr>
              <a:buNone/>
            </a:pPr>
            <a:endParaRPr lang="en-US" sz="2200" dirty="0"/>
          </a:p>
          <a:p>
            <a:pPr>
              <a:buNone/>
            </a:pPr>
            <a:r>
              <a:rPr lang="en-US" sz="2200" dirty="0"/>
              <a:t> </a:t>
            </a:r>
          </a:p>
          <a:p>
            <a:pPr>
              <a:buNone/>
            </a:pPr>
            <a:r>
              <a:rPr lang="en-US" sz="2200" dirty="0"/>
              <a:t>           	</a:t>
            </a:r>
          </a:p>
          <a:p>
            <a:endParaRPr lang="en-US" sz="2200" dirty="0"/>
          </a:p>
          <a:p>
            <a:pPr>
              <a:buNone/>
            </a:pPr>
            <a:endParaRPr lang="en-US" sz="2200" dirty="0">
              <a:latin typeface="Arial" panose="020B0604020202020204" pitchFamily="34" charset="0"/>
              <a:cs typeface="Arial" panose="020B0604020202020204" pitchFamily="34" charset="0"/>
            </a:endParaRPr>
          </a:p>
        </p:txBody>
      </p:sp>
      <p:sp>
        <p:nvSpPr>
          <p:cNvPr id="6" name="Date Placeholder 5"/>
          <p:cNvSpPr>
            <a:spLocks noGrp="1"/>
          </p:cNvSpPr>
          <p:nvPr>
            <p:ph type="dt" sz="half" idx="10"/>
          </p:nvPr>
        </p:nvSpPr>
        <p:spPr/>
        <p:txBody>
          <a:bodyPr/>
          <a:lstStyle/>
          <a:p>
            <a:fld id="{FF818F1B-78BF-4A45-B47B-58678010C063}" type="datetime1">
              <a:rPr lang="en-US" smtClean="0"/>
              <a:t>28-May-24</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11</a:t>
            </a:fld>
            <a:endParaRPr lang="en-US"/>
          </a:p>
        </p:txBody>
      </p:sp>
      <p:sp>
        <p:nvSpPr>
          <p:cNvPr id="8"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Program</a:t>
            </a:r>
            <a:r>
              <a:rPr kumimoji="0" lang="en-US" sz="2400" b="0" i="0" u="none" strike="noStrike" kern="1200" cap="none" spc="0" normalizeH="0" noProof="0" dirty="0">
                <a:ln>
                  <a:noFill/>
                </a:ln>
                <a:solidFill>
                  <a:schemeClr val="dk1"/>
                </a:solidFill>
                <a:effectLst/>
                <a:uLnTx/>
                <a:uFillTx/>
                <a:latin typeface="+mn-lt"/>
                <a:ea typeface="+mn-ea"/>
                <a:cs typeface="+mn-cs"/>
              </a:rPr>
              <a:t> </a:t>
            </a:r>
            <a:r>
              <a:rPr lang="en-US" sz="2400" dirty="0"/>
              <a:t>Outcomes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sv-SE"/>
              <a:t>Dr. Priyanka Malhotra           Digital Marketing               Unit 4</a:t>
            </a:r>
            <a:endParaRPr lang="en-US" dirty="0"/>
          </a:p>
        </p:txBody>
      </p:sp>
      <p:pic>
        <p:nvPicPr>
          <p:cNvPr id="11" name="Picture 2" descr="NIET, Greater Noida: Cutoff, Placements, Courses, Fees, Admission 20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16"/>
            <a:ext cx="1371600" cy="908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D02EB1-6454-4F98-AC18-118566AF62B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Dr. Priyanka Malhotra           Digital Marketing               Unit 4</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t>12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CO-PO  Mapping</a:t>
            </a: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209800" y="4419600"/>
            <a:ext cx="4597684" cy="677108"/>
          </a:xfrm>
          <a:prstGeom prst="rect">
            <a:avLst/>
          </a:prstGeom>
          <a:noFill/>
        </p:spPr>
        <p:txBody>
          <a:bodyPr wrap="square">
            <a:spAutoFit/>
          </a:bodyPr>
          <a:lstStyle/>
          <a:p>
            <a:pPr>
              <a:buNone/>
            </a:pPr>
            <a:r>
              <a:rPr lang="en-US" sz="2000" dirty="0"/>
              <a:t>High=3,Medium =2 ,Low=1</a:t>
            </a:r>
          </a:p>
          <a:p>
            <a:pPr>
              <a:buNone/>
            </a:pPr>
            <a:r>
              <a:rPr lang="en-US" sz="1800" dirty="0"/>
              <a:t>                                    </a:t>
            </a:r>
          </a:p>
        </p:txBody>
      </p:sp>
      <p:graphicFrame>
        <p:nvGraphicFramePr>
          <p:cNvPr id="2" name="Table 7"/>
          <p:cNvGraphicFramePr>
            <a:graphicFrameLocks noGrp="1"/>
          </p:cNvGraphicFramePr>
          <p:nvPr/>
        </p:nvGraphicFramePr>
        <p:xfrm>
          <a:off x="1143000" y="1229702"/>
          <a:ext cx="5943599" cy="3017520"/>
        </p:xfrm>
        <a:graphic>
          <a:graphicData uri="http://schemas.openxmlformats.org/drawingml/2006/table">
            <a:tbl>
              <a:tblPr firstRow="1" bandRow="1">
                <a:tableStyleId>{5940675A-B579-460E-94D1-54222C63F5DA}</a:tableStyleId>
              </a:tblPr>
              <a:tblGrid>
                <a:gridCol w="7184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S No</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CO/PO</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PO1</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PO2</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PO3</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PO4</a:t>
                      </a: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r>
                        <a:rPr lang="en-US" sz="2000" b="1" dirty="0">
                          <a:latin typeface="Calibri" panose="020F0502020204030204"/>
                          <a:ea typeface="Times New Roman" panose="02020603050405020304"/>
                          <a:cs typeface="Mangal"/>
                        </a:rPr>
                        <a:t>PO5</a:t>
                      </a:r>
                      <a:endParaRPr lang="en-US" sz="20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0"/>
                  </a:ext>
                </a:extLst>
              </a:tr>
              <a:tr h="370840">
                <a:tc>
                  <a:txBody>
                    <a:bodyPr/>
                    <a:lstStyle/>
                    <a:p>
                      <a:pPr marL="0" marR="0" algn="ctr">
                        <a:lnSpc>
                          <a:spcPct val="115000"/>
                        </a:lnSpc>
                        <a:spcBef>
                          <a:spcPts val="0"/>
                        </a:spcBef>
                        <a:spcAft>
                          <a:spcPts val="0"/>
                        </a:spcAft>
                      </a:pPr>
                      <a:r>
                        <a:rPr lang="en-US" sz="2000" b="0" dirty="0">
                          <a:solidFill>
                            <a:schemeClr val="tx1"/>
                          </a:solidFill>
                          <a:latin typeface="Calibri" panose="020F0502020204030204"/>
                          <a:ea typeface="Times New Roman" panose="02020603050405020304"/>
                          <a:cs typeface="Mangal"/>
                        </a:rPr>
                        <a:t>1</a:t>
                      </a:r>
                    </a:p>
                  </a:txBody>
                  <a:tcPr marL="68580" marR="68580" marT="0" marB="0"/>
                </a:tc>
                <a:tc>
                  <a:txBody>
                    <a:bodyPr/>
                    <a:lstStyle/>
                    <a:p>
                      <a:pPr marL="0" marR="0" algn="ctr">
                        <a:lnSpc>
                          <a:spcPct val="115000"/>
                        </a:lnSpc>
                        <a:spcBef>
                          <a:spcPts val="0"/>
                        </a:spcBef>
                        <a:spcAft>
                          <a:spcPts val="0"/>
                        </a:spcAft>
                      </a:pPr>
                      <a:r>
                        <a:rPr lang="en-US" sz="2000" b="0" dirty="0">
                          <a:solidFill>
                            <a:schemeClr val="tx1"/>
                          </a:solidFill>
                          <a:latin typeface="Calibri" panose="020F0502020204030204"/>
                          <a:ea typeface="Times New Roman" panose="02020603050405020304"/>
                          <a:cs typeface="Mangal"/>
                        </a:rPr>
                        <a:t>CO1</a:t>
                      </a: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b="0" dirty="0">
                        <a:solidFill>
                          <a:schemeClr val="tx1"/>
                        </a:solidFill>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1"/>
                  </a:ext>
                </a:extLst>
              </a:tr>
              <a:tr h="370840">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2</a:t>
                      </a:r>
                    </a:p>
                  </a:txBody>
                  <a:tcPr marL="68580" marR="68580" marT="0" marB="0"/>
                </a:tc>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CO2</a:t>
                      </a: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2"/>
                  </a:ext>
                </a:extLst>
              </a:tr>
              <a:tr h="370840">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3</a:t>
                      </a:r>
                    </a:p>
                  </a:txBody>
                  <a:tcPr marL="68580" marR="68580" marT="0" marB="0"/>
                </a:tc>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CO3</a:t>
                      </a: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3"/>
                  </a:ext>
                </a:extLst>
              </a:tr>
              <a:tr h="370840">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4</a:t>
                      </a:r>
                    </a:p>
                  </a:txBody>
                  <a:tcPr marL="68580" marR="68580" marT="0" marB="0"/>
                </a:tc>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CO4</a:t>
                      </a: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4"/>
                  </a:ext>
                </a:extLst>
              </a:tr>
              <a:tr h="370840">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5</a:t>
                      </a:r>
                    </a:p>
                  </a:txBody>
                  <a:tcPr marL="68580" marR="68580" marT="0" marB="0"/>
                </a:tc>
                <a:tc>
                  <a:txBody>
                    <a:bodyPr/>
                    <a:lstStyle/>
                    <a:p>
                      <a:pPr marL="0" marR="0" algn="ctr">
                        <a:lnSpc>
                          <a:spcPct val="115000"/>
                        </a:lnSpc>
                        <a:spcBef>
                          <a:spcPts val="0"/>
                        </a:spcBef>
                        <a:spcAft>
                          <a:spcPts val="0"/>
                        </a:spcAft>
                      </a:pPr>
                      <a:r>
                        <a:rPr lang="en-US" sz="2000" dirty="0">
                          <a:latin typeface="Calibri" panose="020F0502020204030204"/>
                          <a:ea typeface="Times New Roman" panose="02020603050405020304"/>
                          <a:cs typeface="Mangal"/>
                        </a:rPr>
                        <a:t>CO5</a:t>
                      </a: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tc>
                  <a:txBody>
                    <a:bodyPr/>
                    <a:lstStyle/>
                    <a:p>
                      <a:pPr marL="0" marR="0" algn="ctr">
                        <a:lnSpc>
                          <a:spcPct val="115000"/>
                        </a:lnSpc>
                        <a:spcBef>
                          <a:spcPts val="0"/>
                        </a:spcBef>
                        <a:spcAft>
                          <a:spcPts val="0"/>
                        </a:spcAft>
                      </a:pPr>
                      <a:endParaRPr lang="en-US" sz="2000" dirty="0">
                        <a:latin typeface="Calibri" panose="020F0502020204030204"/>
                        <a:ea typeface="Times New Roman" panose="02020603050405020304"/>
                        <a:cs typeface="Mangal"/>
                      </a:endParaRPr>
                    </a:p>
                  </a:txBody>
                  <a:tcPr marL="68580" marR="68580" marT="0" marB="0"/>
                </a:tc>
                <a:extLst>
                  <a:ext uri="{0D108BD9-81ED-4DB2-BD59-A6C34878D82A}">
                    <a16:rowId xmlns:a16="http://schemas.microsoft.com/office/drawing/2014/main" val="10005"/>
                  </a:ext>
                </a:extLst>
              </a:tr>
              <a:tr h="370840">
                <a:tc>
                  <a:txBody>
                    <a:bodyPr/>
                    <a:lstStyle/>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panose="020F0502020204030204"/>
                        <a:cs typeface="Mangal"/>
                      </a:endParaRPr>
                    </a:p>
                  </a:txBody>
                  <a:tcPr/>
                </a:tc>
                <a:tc>
                  <a:txBody>
                    <a:bodyPr/>
                    <a:lstStyle/>
                    <a:p>
                      <a:pPr marL="0" marR="0" lvl="0" indent="0" algn="ctr" defTabSz="914400" rtl="0" eaLnBrk="1" fontAlgn="auto" latinLnBrk="0" hangingPunct="1">
                        <a:lnSpc>
                          <a:spcPct val="115000"/>
                        </a:lnSpc>
                        <a:spcBef>
                          <a:spcPts val="0"/>
                        </a:spcBef>
                        <a:spcAft>
                          <a:spcPts val="0"/>
                        </a:spcAft>
                        <a:buClrTx/>
                        <a:buSzTx/>
                        <a:buFontTx/>
                        <a:buNone/>
                        <a:defRPr/>
                      </a:pPr>
                      <a:r>
                        <a:rPr lang="en-IN" sz="2000" kern="1200" dirty="0" err="1">
                          <a:solidFill>
                            <a:schemeClr val="tx1"/>
                          </a:solidFill>
                          <a:latin typeface="Calibri" panose="020F0502020204030204"/>
                          <a:cs typeface="Mangal"/>
                        </a:rPr>
                        <a:t>Avg</a:t>
                      </a:r>
                      <a:endParaRPr lang="en-IN" sz="2000" kern="1200" dirty="0">
                        <a:solidFill>
                          <a:schemeClr val="tx1"/>
                        </a:solidFill>
                        <a:latin typeface="Calibri" panose="020F0502020204030204"/>
                        <a:cs typeface="Mangal"/>
                      </a:endParaRPr>
                    </a:p>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panose="020F0502020204030204"/>
                        <a:cs typeface="Mangal"/>
                      </a:endParaRPr>
                    </a:p>
                  </a:txBody>
                  <a:tcPr/>
                </a:tc>
                <a:tc>
                  <a:txBody>
                    <a:bodyPr/>
                    <a:lstStyle/>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panose="020F0502020204030204"/>
                        <a:cs typeface="Mangal"/>
                      </a:endParaRP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panose="020F0502020204030204"/>
                          <a:cs typeface="Mangal"/>
                        </a:rPr>
                        <a:t>   </a:t>
                      </a:r>
                    </a:p>
                  </a:txBody>
                  <a:tcPr/>
                </a:tc>
                <a:tc>
                  <a:txBody>
                    <a:bodyPr/>
                    <a:lstStyle/>
                    <a:p>
                      <a:pPr marL="0" marR="0" algn="ctr" defTabSz="914400" rtl="0" eaLnBrk="1" latinLnBrk="0" hangingPunct="1">
                        <a:lnSpc>
                          <a:spcPct val="115000"/>
                        </a:lnSpc>
                        <a:spcBef>
                          <a:spcPts val="0"/>
                        </a:spcBef>
                        <a:spcAft>
                          <a:spcPts val="0"/>
                        </a:spcAft>
                      </a:pPr>
                      <a:r>
                        <a:rPr lang="en-IN" sz="2000" kern="1200" dirty="0">
                          <a:solidFill>
                            <a:schemeClr val="tx1"/>
                          </a:solidFill>
                          <a:latin typeface="Calibri" panose="020F0502020204030204"/>
                          <a:cs typeface="Mangal"/>
                        </a:rPr>
                        <a:t>   </a:t>
                      </a:r>
                    </a:p>
                  </a:txBody>
                  <a:tcPr/>
                </a:tc>
                <a:tc>
                  <a:txBody>
                    <a:bodyPr/>
                    <a:lstStyle/>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panose="020F0502020204030204"/>
                        <a:cs typeface="Mangal"/>
                      </a:endParaRPr>
                    </a:p>
                  </a:txBody>
                  <a:tcPr/>
                </a:tc>
                <a:tc>
                  <a:txBody>
                    <a:bodyPr/>
                    <a:lstStyle/>
                    <a:p>
                      <a:pPr marL="0" marR="0" algn="ctr" defTabSz="914400" rtl="0" eaLnBrk="1" latinLnBrk="0" hangingPunct="1">
                        <a:lnSpc>
                          <a:spcPct val="115000"/>
                        </a:lnSpc>
                        <a:spcBef>
                          <a:spcPts val="0"/>
                        </a:spcBef>
                        <a:spcAft>
                          <a:spcPts val="0"/>
                        </a:spcAft>
                      </a:pPr>
                      <a:endParaRPr lang="en-IN" sz="2000" kern="1200" dirty="0">
                        <a:solidFill>
                          <a:schemeClr val="tx1"/>
                        </a:solidFill>
                        <a:latin typeface="Calibri" panose="020F0502020204030204"/>
                        <a:cs typeface="Mangal"/>
                      </a:endParaRP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8FE36D-4F4D-4201-8D75-93D5C3098D26}" type="datetime1">
              <a:rPr lang="en-US" smtClean="0"/>
              <a:t>28-May-24</a:t>
            </a:fld>
            <a:endParaRPr lang="en-US"/>
          </a:p>
        </p:txBody>
      </p:sp>
      <p:sp>
        <p:nvSpPr>
          <p:cNvPr id="5" name="Footer Placeholder 4"/>
          <p:cNvSpPr>
            <a:spLocks noGrp="1"/>
          </p:cNvSpPr>
          <p:nvPr>
            <p:ph type="ftr" sz="quarter" idx="11"/>
          </p:nvPr>
        </p:nvSpPr>
        <p:spPr/>
        <p:txBody>
          <a:bodyPr/>
          <a:lstStyle/>
          <a:p>
            <a:r>
              <a:rPr lang="en-US"/>
              <a:t>Dr. Priyanka Malhotra           Digital Marketing               Unit 4</a:t>
            </a:r>
          </a:p>
        </p:txBody>
      </p:sp>
      <p:sp>
        <p:nvSpPr>
          <p:cNvPr id="6" name="Slide Number Placeholder 5"/>
          <p:cNvSpPr>
            <a:spLocks noGrp="1"/>
          </p:cNvSpPr>
          <p:nvPr>
            <p:ph type="sldNum" sz="quarter" idx="12"/>
          </p:nvPr>
        </p:nvSpPr>
        <p:spPr/>
        <p:txBody>
          <a:bodyPr/>
          <a:lstStyle/>
          <a:p>
            <a:fld id="{B6F15528-21DE-4FAA-801E-634DDDAF4B2B}" type="slidenum">
              <a:rPr lang="en-US" smtClean="0"/>
              <a:t>13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Program Educational Objectives</a:t>
            </a:r>
          </a:p>
        </p:txBody>
      </p:sp>
      <p:pic>
        <p:nvPicPr>
          <p:cNvPr id="8" name="Picture 0" descr="Logo New.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
        <p:nvSpPr>
          <p:cNvPr id="9" name="Rectangle 8"/>
          <p:cNvSpPr/>
          <p:nvPr/>
        </p:nvSpPr>
        <p:spPr>
          <a:xfrm>
            <a:off x="685800" y="1305342"/>
            <a:ext cx="8134672" cy="3816429"/>
          </a:xfrm>
          <a:prstGeom prst="rect">
            <a:avLst/>
          </a:prstGeom>
        </p:spPr>
        <p:txBody>
          <a:bodyPr wrap="square">
            <a:spAutoFit/>
          </a:bodyPr>
          <a:lstStyle/>
          <a:p>
            <a:pPr algn="just">
              <a:buNone/>
            </a:pPr>
            <a:r>
              <a:rPr lang="en-US" sz="2200" dirty="0">
                <a:latin typeface="Times New Roman" panose="02020603050405020304" pitchFamily="18" charset="0"/>
                <a:cs typeface="Times New Roman" panose="02020603050405020304" pitchFamily="18" charset="0"/>
              </a:rPr>
              <a:t>PEO1:  	Conceptual Knowledge to adapt in rapidly changing environment 	and 	learn new skills and demonstrate application of management principles in professional work   setting.</a:t>
            </a:r>
          </a:p>
          <a:p>
            <a:pPr algn="just">
              <a:buNone/>
            </a:pPr>
            <a:r>
              <a:rPr lang="en-US" sz="2200" dirty="0">
                <a:latin typeface="Times New Roman" panose="02020603050405020304" pitchFamily="18" charset="0"/>
                <a:cs typeface="Times New Roman" panose="02020603050405020304" pitchFamily="18" charset="0"/>
              </a:rPr>
              <a:t>	</a:t>
            </a:r>
          </a:p>
          <a:p>
            <a:pPr algn="just">
              <a:buNone/>
            </a:pPr>
            <a:r>
              <a:rPr lang="en-US" sz="2200" dirty="0">
                <a:latin typeface="Times New Roman" panose="02020603050405020304" pitchFamily="18" charset="0"/>
                <a:cs typeface="Times New Roman" panose="02020603050405020304" pitchFamily="18" charset="0"/>
              </a:rPr>
              <a:t>PEO2:  Apply appropriate tools for decision making for solving complex managerial problems in local or global 	context.</a:t>
            </a:r>
          </a:p>
          <a:p>
            <a:pPr algn="just">
              <a:buNone/>
            </a:pPr>
            <a:r>
              <a:rPr lang="en-US" sz="2200" dirty="0">
                <a:latin typeface="Times New Roman" panose="02020603050405020304" pitchFamily="18" charset="0"/>
                <a:cs typeface="Times New Roman" panose="02020603050405020304" pitchFamily="18" charset="0"/>
              </a:rPr>
              <a:t> 		</a:t>
            </a:r>
          </a:p>
          <a:p>
            <a:pPr algn="just">
              <a:buNone/>
            </a:pPr>
            <a:r>
              <a:rPr lang="en-US" sz="2200" dirty="0">
                <a:latin typeface="Times New Roman" panose="02020603050405020304" pitchFamily="18" charset="0"/>
                <a:cs typeface="Times New Roman" panose="02020603050405020304" pitchFamily="18" charset="0"/>
              </a:rPr>
              <a:t>PEO3:  	Exhibit Integrity, social responsibility and teamwork.</a:t>
            </a:r>
          </a:p>
          <a:p>
            <a:pPr algn="just">
              <a:buNone/>
            </a:pPr>
            <a:r>
              <a:rPr lang="en-US" sz="2200" dirty="0">
                <a:latin typeface="Times New Roman" panose="02020603050405020304" pitchFamily="18" charset="0"/>
                <a:cs typeface="Times New Roman" panose="02020603050405020304" pitchFamily="18" charset="0"/>
              </a:rPr>
              <a:t>		</a:t>
            </a:r>
          </a:p>
          <a:p>
            <a:pPr algn="just">
              <a:buNone/>
            </a:pPr>
            <a:r>
              <a:rPr lang="en-US" sz="2200" dirty="0">
                <a:latin typeface="Times New Roman" panose="02020603050405020304" pitchFamily="18" charset="0"/>
                <a:cs typeface="Times New Roman" panose="02020603050405020304" pitchFamily="18" charset="0"/>
              </a:rPr>
              <a:t>PEO4: 	Exhibit ethics, communication skills, leadership qualities and entrepreneurial mindset.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AC02C6-B8C1-4D97-9141-D6B9B724EBA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latin typeface="Times New Roman" panose="02020603050405020304" pitchFamily="18" charset="0"/>
                <a:cs typeface="Times New Roman" panose="02020603050405020304" pitchFamily="18" charset="0"/>
              </a:rPr>
              <a:t>Dr. Priyanka Malhotra           Digital Marketing               Unit 4</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t>14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Result Analysis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Content Placeholder 2"/>
          <p:cNvSpPr>
            <a:spLocks noGrp="1"/>
          </p:cNvSpPr>
          <p:nvPr>
            <p:ph idx="1"/>
          </p:nvPr>
        </p:nvSpPr>
        <p:spPr>
          <a:xfrm>
            <a:off x="0" y="833492"/>
            <a:ext cx="8229600" cy="452596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nvGraphicFramePr>
        <p:xfrm>
          <a:off x="179512" y="1340768"/>
          <a:ext cx="8784975" cy="3186536"/>
        </p:xfrm>
        <a:graphic>
          <a:graphicData uri="http://schemas.openxmlformats.org/drawingml/2006/table">
            <a:tbl>
              <a:tblPr firstRow="1" bandRow="1">
                <a:tableStyleId>{5C22544A-7EE6-4342-B048-85BDC9FD1C3A}</a:tableStyleId>
              </a:tblPr>
              <a:tblGrid>
                <a:gridCol w="1108785">
                  <a:extLst>
                    <a:ext uri="{9D8B030D-6E8A-4147-A177-3AD203B41FA5}">
                      <a16:colId xmlns:a16="http://schemas.microsoft.com/office/drawing/2014/main" val="20000"/>
                    </a:ext>
                  </a:extLst>
                </a:gridCol>
                <a:gridCol w="843434">
                  <a:extLst>
                    <a:ext uri="{9D8B030D-6E8A-4147-A177-3AD203B41FA5}">
                      <a16:colId xmlns:a16="http://schemas.microsoft.com/office/drawing/2014/main" val="20001"/>
                    </a:ext>
                  </a:extLst>
                </a:gridCol>
                <a:gridCol w="856093">
                  <a:extLst>
                    <a:ext uri="{9D8B030D-6E8A-4147-A177-3AD203B41FA5}">
                      <a16:colId xmlns:a16="http://schemas.microsoft.com/office/drawing/2014/main" val="20002"/>
                    </a:ext>
                  </a:extLst>
                </a:gridCol>
                <a:gridCol w="1096123">
                  <a:extLst>
                    <a:ext uri="{9D8B030D-6E8A-4147-A177-3AD203B41FA5}">
                      <a16:colId xmlns:a16="http://schemas.microsoft.com/office/drawing/2014/main" val="20003"/>
                    </a:ext>
                  </a:extLst>
                </a:gridCol>
                <a:gridCol w="976108">
                  <a:extLst>
                    <a:ext uri="{9D8B030D-6E8A-4147-A177-3AD203B41FA5}">
                      <a16:colId xmlns:a16="http://schemas.microsoft.com/office/drawing/2014/main" val="20004"/>
                    </a:ext>
                  </a:extLst>
                </a:gridCol>
                <a:gridCol w="976108">
                  <a:extLst>
                    <a:ext uri="{9D8B030D-6E8A-4147-A177-3AD203B41FA5}">
                      <a16:colId xmlns:a16="http://schemas.microsoft.com/office/drawing/2014/main" val="20005"/>
                    </a:ext>
                  </a:extLst>
                </a:gridCol>
                <a:gridCol w="912101">
                  <a:extLst>
                    <a:ext uri="{9D8B030D-6E8A-4147-A177-3AD203B41FA5}">
                      <a16:colId xmlns:a16="http://schemas.microsoft.com/office/drawing/2014/main" val="20006"/>
                    </a:ext>
                  </a:extLst>
                </a:gridCol>
                <a:gridCol w="1040115">
                  <a:extLst>
                    <a:ext uri="{9D8B030D-6E8A-4147-A177-3AD203B41FA5}">
                      <a16:colId xmlns:a16="http://schemas.microsoft.com/office/drawing/2014/main" val="20007"/>
                    </a:ext>
                  </a:extLst>
                </a:gridCol>
                <a:gridCol w="976108">
                  <a:extLst>
                    <a:ext uri="{9D8B030D-6E8A-4147-A177-3AD203B41FA5}">
                      <a16:colId xmlns:a16="http://schemas.microsoft.com/office/drawing/2014/main" val="20008"/>
                    </a:ext>
                  </a:extLst>
                </a:gridCol>
              </a:tblGrid>
              <a:tr h="1449176">
                <a:tc>
                  <a:txBody>
                    <a:bodyPr/>
                    <a:lstStyle/>
                    <a:p>
                      <a:r>
                        <a:rPr lang="en-IN" sz="1800" b="1" i="0" kern="1200" dirty="0">
                          <a:solidFill>
                            <a:schemeClr val="lt1"/>
                          </a:solidFill>
                          <a:effectLst/>
                          <a:latin typeface="+mn-lt"/>
                          <a:ea typeface="+mn-ea"/>
                          <a:cs typeface="+mn-cs"/>
                        </a:rPr>
                        <a:t>Subject Name &amp; Code</a:t>
                      </a:r>
                      <a:endParaRPr lang="en-IN" dirty="0"/>
                    </a:p>
                  </a:txBody>
                  <a:tcPr/>
                </a:tc>
                <a:tc>
                  <a:txBody>
                    <a:bodyPr/>
                    <a:lstStyle/>
                    <a:p>
                      <a:r>
                        <a:rPr lang="en-IN" sz="1800" b="1" i="0" kern="1200" dirty="0">
                          <a:solidFill>
                            <a:schemeClr val="lt1"/>
                          </a:solidFill>
                          <a:effectLst/>
                          <a:latin typeface="+mn-lt"/>
                          <a:ea typeface="+mn-ea"/>
                          <a:cs typeface="+mn-cs"/>
                        </a:rPr>
                        <a:t>Total No. Of Students</a:t>
                      </a:r>
                      <a:endParaRPr lang="en-IN" dirty="0"/>
                    </a:p>
                  </a:txBody>
                  <a:tcPr/>
                </a:tc>
                <a:tc>
                  <a:txBody>
                    <a:bodyPr/>
                    <a:lstStyle/>
                    <a:p>
                      <a:endParaRPr lang="en-IN" sz="1800" b="1" i="0" kern="1200" dirty="0">
                        <a:solidFill>
                          <a:schemeClr val="lt1"/>
                        </a:solidFill>
                        <a:effectLst/>
                        <a:latin typeface="+mn-lt"/>
                        <a:ea typeface="+mn-ea"/>
                        <a:cs typeface="+mn-cs"/>
                      </a:endParaRPr>
                    </a:p>
                    <a:p>
                      <a:endParaRPr lang="en-IN" sz="1800" b="1" i="0" kern="1200" dirty="0">
                        <a:solidFill>
                          <a:schemeClr val="lt1"/>
                        </a:solidFill>
                        <a:effectLst/>
                        <a:latin typeface="+mn-lt"/>
                        <a:ea typeface="+mn-ea"/>
                        <a:cs typeface="+mn-cs"/>
                      </a:endParaRPr>
                    </a:p>
                    <a:p>
                      <a:r>
                        <a:rPr lang="en-IN" sz="1800" b="1" i="0" kern="1200" dirty="0">
                          <a:solidFill>
                            <a:schemeClr val="lt1"/>
                          </a:solidFill>
                          <a:effectLst/>
                          <a:latin typeface="+mn-lt"/>
                          <a:ea typeface="+mn-ea"/>
                          <a:cs typeface="+mn-cs"/>
                        </a:rPr>
                        <a:t>Pass %</a:t>
                      </a:r>
                      <a:endParaRPr lang="en-IN" dirty="0"/>
                    </a:p>
                  </a:txBody>
                  <a:tcPr/>
                </a:tc>
                <a:tc>
                  <a:txBody>
                    <a:bodyPr/>
                    <a:lstStyle/>
                    <a:p>
                      <a:pPr marL="0" algn="l" fontAlgn="ctr">
                        <a:spcBef>
                          <a:spcPts val="0"/>
                        </a:spcBef>
                        <a:spcAft>
                          <a:spcPts val="0"/>
                        </a:spcAft>
                      </a:pPr>
                      <a:r>
                        <a:rPr lang="en-IN" sz="1800" b="1" dirty="0">
                          <a:solidFill>
                            <a:srgbClr val="FFFFFF"/>
                          </a:solidFill>
                          <a:effectLst/>
                          <a:latin typeface="Calibri" panose="020F0502020204030204" charset="0"/>
                        </a:rPr>
                        <a:t>40&gt;65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endParaRPr lang="en-IN" sz="1800" b="1" dirty="0">
                        <a:solidFill>
                          <a:srgbClr val="FFFFFF"/>
                        </a:solidFill>
                        <a:effectLst/>
                        <a:latin typeface="Calibri" panose="020F0502020204030204" charset="0"/>
                      </a:endParaRPr>
                    </a:p>
                    <a:p>
                      <a:pPr marL="0" marR="0" indent="0" algn="l" defTabSz="914400" rtl="0" eaLnBrk="1" fontAlgn="ctr" latinLnBrk="0" hangingPunct="1">
                        <a:lnSpc>
                          <a:spcPct val="100000"/>
                        </a:lnSpc>
                        <a:spcBef>
                          <a:spcPts val="0"/>
                        </a:spcBef>
                        <a:spcAft>
                          <a:spcPts val="0"/>
                        </a:spcAft>
                        <a:buClrTx/>
                        <a:buSzTx/>
                        <a:buFontTx/>
                        <a:buNone/>
                        <a:defRPr/>
                      </a:pPr>
                      <a:r>
                        <a:rPr lang="en-IN" sz="1800" b="1" dirty="0">
                          <a:solidFill>
                            <a:srgbClr val="FFFFFF"/>
                          </a:solidFill>
                          <a:effectLst/>
                          <a:latin typeface="Calibri" panose="020F0502020204030204" charset="0"/>
                        </a:rPr>
                        <a:t>65&gt;75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br>
                        <a:rPr lang="en-IN" sz="1800" b="1" dirty="0">
                          <a:solidFill>
                            <a:srgbClr val="FFFFFF"/>
                          </a:solidFill>
                          <a:effectLst/>
                          <a:latin typeface="Calibri" panose="020F0502020204030204" charset="0"/>
                        </a:rPr>
                      </a:br>
                      <a:r>
                        <a:rPr lang="en-IN" sz="1800" b="1" dirty="0">
                          <a:solidFill>
                            <a:srgbClr val="FFFFFF"/>
                          </a:solidFill>
                          <a:effectLst/>
                          <a:latin typeface="Calibri" panose="020F0502020204030204" charset="0"/>
                        </a:rPr>
                        <a:t>75&gt;90</a:t>
                      </a:r>
                    </a:p>
                    <a:p>
                      <a:pPr marL="0" marR="0" indent="0" algn="l" defTabSz="914400" rtl="0" eaLnBrk="1" fontAlgn="ctr" latinLnBrk="0" hangingPunct="1">
                        <a:lnSpc>
                          <a:spcPct val="100000"/>
                        </a:lnSpc>
                        <a:spcBef>
                          <a:spcPts val="0"/>
                        </a:spcBef>
                        <a:spcAft>
                          <a:spcPts val="0"/>
                        </a:spcAft>
                        <a:buClrTx/>
                        <a:buSzTx/>
                        <a:buFontTx/>
                        <a:buNone/>
                        <a:defRPr/>
                      </a:pPr>
                      <a:r>
                        <a:rPr lang="en-IN" sz="1800" b="1" dirty="0">
                          <a:solidFill>
                            <a:srgbClr val="FFFFFF"/>
                          </a:solidFill>
                          <a:effectLst/>
                          <a:latin typeface="Calibri" panose="020F0502020204030204" charset="0"/>
                        </a:rPr>
                        <a:t>(</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endParaRPr lang="en-IN" sz="1800" b="1" dirty="0">
                        <a:solidFill>
                          <a:srgbClr val="FFFFFF"/>
                        </a:solidFill>
                        <a:effectLst/>
                        <a:latin typeface="Calibri" panose="020F0502020204030204" charset="0"/>
                      </a:endParaRPr>
                    </a:p>
                    <a:p>
                      <a:pPr marL="0" marR="0" indent="0" algn="l" defTabSz="914400" rtl="0" eaLnBrk="1" fontAlgn="ctr" latinLnBrk="0" hangingPunct="1">
                        <a:lnSpc>
                          <a:spcPct val="100000"/>
                        </a:lnSpc>
                        <a:spcBef>
                          <a:spcPts val="0"/>
                        </a:spcBef>
                        <a:spcAft>
                          <a:spcPts val="0"/>
                        </a:spcAft>
                        <a:buClrTx/>
                        <a:buSzTx/>
                        <a:buFontTx/>
                        <a:buNone/>
                        <a:defRPr/>
                      </a:pPr>
                      <a:endParaRPr lang="en-IN" sz="1800" b="1" dirty="0">
                        <a:solidFill>
                          <a:srgbClr val="FFFFFF"/>
                        </a:solidFill>
                        <a:effectLst/>
                        <a:latin typeface="Calibri" panose="020F0502020204030204" charset="0"/>
                      </a:endParaRPr>
                    </a:p>
                    <a:p>
                      <a:pPr marL="0" marR="0" indent="0" algn="l" defTabSz="914400" rtl="0" eaLnBrk="1" fontAlgn="ctr" latinLnBrk="0" hangingPunct="1">
                        <a:lnSpc>
                          <a:spcPct val="100000"/>
                        </a:lnSpc>
                        <a:spcBef>
                          <a:spcPts val="0"/>
                        </a:spcBef>
                        <a:spcAft>
                          <a:spcPts val="0"/>
                        </a:spcAft>
                        <a:buClrTx/>
                        <a:buSzTx/>
                        <a:buFontTx/>
                        <a:buNone/>
                        <a:defRPr/>
                      </a:pPr>
                      <a:r>
                        <a:rPr lang="en-IN" sz="1800" b="1" dirty="0">
                          <a:solidFill>
                            <a:srgbClr val="FFFFFF"/>
                          </a:solidFill>
                          <a:effectLst/>
                          <a:latin typeface="Calibri" panose="020F0502020204030204" charset="0"/>
                        </a:rPr>
                        <a:t>90 &amp; Above (</a:t>
                      </a:r>
                      <a:r>
                        <a:rPr lang="en-IN" sz="1800" b="1" i="0" kern="1200" dirty="0">
                          <a:solidFill>
                            <a:schemeClr val="lt1"/>
                          </a:solidFill>
                          <a:effectLst/>
                          <a:latin typeface="+mn-lt"/>
                          <a:ea typeface="+mn-ea"/>
                          <a:cs typeface="+mn-cs"/>
                        </a:rPr>
                        <a:t>%)</a:t>
                      </a:r>
                      <a:endParaRPr lang="en-IN" sz="1800" dirty="0">
                        <a:effectLst/>
                        <a:latin typeface="Arial" panose="020B0604020202020204" pitchFamily="34" charset="0"/>
                      </a:endParaRPr>
                    </a:p>
                    <a:p>
                      <a:pPr marL="0" algn="l" fontAlgn="ctr">
                        <a:spcBef>
                          <a:spcPts val="0"/>
                        </a:spcBef>
                        <a:spcAft>
                          <a:spcPts val="0"/>
                        </a:spcAft>
                      </a:pPr>
                      <a:endParaRPr lang="en-IN" sz="1800" dirty="0">
                        <a:effectLst/>
                        <a:latin typeface="Arial" panose="020B0604020202020204" pitchFamily="34" charset="0"/>
                      </a:endParaRPr>
                    </a:p>
                  </a:txBody>
                  <a:tcPr anchor="ctr"/>
                </a:tc>
                <a:tc>
                  <a:txBody>
                    <a:bodyPr/>
                    <a:lstStyle/>
                    <a:p>
                      <a:pPr marL="0" algn="l" fontAlgn="ctr">
                        <a:spcBef>
                          <a:spcPts val="0"/>
                        </a:spcBef>
                        <a:spcAft>
                          <a:spcPts val="0"/>
                        </a:spcAft>
                      </a:pPr>
                      <a:r>
                        <a:rPr lang="en-IN" sz="1800" b="1">
                          <a:solidFill>
                            <a:srgbClr val="FFFFFF"/>
                          </a:solidFill>
                          <a:effectLst/>
                          <a:latin typeface="Calibri" panose="020F0502020204030204" charset="0"/>
                        </a:rPr>
                        <a:t>Backlog</a:t>
                      </a:r>
                      <a:endParaRPr lang="en-IN" sz="1800">
                        <a:effectLst/>
                        <a:latin typeface="Arial" panose="020B0604020202020204" pitchFamily="34" charset="0"/>
                      </a:endParaRPr>
                    </a:p>
                  </a:txBody>
                  <a:tcPr anchor="ctr"/>
                </a:tc>
                <a:tc>
                  <a:txBody>
                    <a:bodyPr/>
                    <a:lstStyle/>
                    <a:p>
                      <a:pPr marL="0" algn="l" fontAlgn="ctr">
                        <a:spcBef>
                          <a:spcPts val="0"/>
                        </a:spcBef>
                        <a:spcAft>
                          <a:spcPts val="0"/>
                        </a:spcAft>
                      </a:pPr>
                      <a:r>
                        <a:rPr lang="en-IN" sz="1800" b="1" dirty="0">
                          <a:solidFill>
                            <a:srgbClr val="FFFFFF"/>
                          </a:solidFill>
                          <a:effectLst/>
                          <a:latin typeface="Calibri" panose="020F0502020204030204" charset="0"/>
                        </a:rPr>
                        <a:t>Average Marks</a:t>
                      </a:r>
                      <a:endParaRPr lang="en-IN" sz="1800" dirty="0">
                        <a:effectLst/>
                        <a:latin typeface="Arial" panose="020B0604020202020204" pitchFamily="34" charset="0"/>
                      </a:endParaRPr>
                    </a:p>
                  </a:txBody>
                  <a:tcPr anchor="ctr"/>
                </a:tc>
                <a:extLst>
                  <a:ext uri="{0D108BD9-81ED-4DB2-BD59-A6C34878D82A}">
                    <a16:rowId xmlns:a16="http://schemas.microsoft.com/office/drawing/2014/main" val="10000"/>
                  </a:ext>
                </a:extLst>
              </a:tr>
              <a:tr h="1449176">
                <a:tc>
                  <a:txBody>
                    <a:bodyPr/>
                    <a:lstStyle/>
                    <a:p>
                      <a:r>
                        <a:rPr lang="en-IN" dirty="0"/>
                        <a:t>Digital</a:t>
                      </a:r>
                      <a:r>
                        <a:rPr lang="en-IN" baseline="0" dirty="0"/>
                        <a:t> Marketing</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371600" y="0"/>
            <a:ext cx="7772400" cy="7251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End</a:t>
            </a:r>
            <a:r>
              <a:rPr kumimoji="0" lang="en-US" sz="2400" b="0" i="0" u="none" strike="noStrike" kern="1200" cap="none" spc="0" normalizeH="0" noProof="0" dirty="0">
                <a:ln>
                  <a:noFill/>
                </a:ln>
                <a:solidFill>
                  <a:schemeClr val="dk1"/>
                </a:solidFill>
                <a:effectLst/>
                <a:uLnTx/>
                <a:uFillTx/>
                <a:latin typeface="+mn-lt"/>
                <a:ea typeface="+mn-ea"/>
                <a:cs typeface="+mn-cs"/>
              </a:rPr>
              <a:t> Semester Question Paper Template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p:cNvSpPr>
            <a:spLocks noGrp="1"/>
          </p:cNvSpPr>
          <p:nvPr>
            <p:ph type="dt" sz="half" idx="10"/>
          </p:nvPr>
        </p:nvSpPr>
        <p:spPr/>
        <p:txBody>
          <a:bodyPr/>
          <a:lstStyle/>
          <a:p>
            <a:fld id="{01FA58C1-B142-483A-B950-96E07F2363B7}" type="datetime1">
              <a:rPr lang="en-US" smtClean="0"/>
              <a:t>28-May-24</a:t>
            </a:fld>
            <a:endParaRPr lang="en-US"/>
          </a:p>
        </p:txBody>
      </p:sp>
      <p:sp>
        <p:nvSpPr>
          <p:cNvPr id="3" name="Footer Placeholder 2"/>
          <p:cNvSpPr>
            <a:spLocks noGrp="1"/>
          </p:cNvSpPr>
          <p:nvPr>
            <p:ph type="ftr" sz="quarter" idx="11"/>
          </p:nvPr>
        </p:nvSpPr>
        <p:spPr>
          <a:xfrm>
            <a:off x="3124200" y="6324600"/>
            <a:ext cx="4267200" cy="396875"/>
          </a:xfrm>
        </p:spPr>
        <p:txBody>
          <a:bodyPr/>
          <a:lstStyle/>
          <a:p>
            <a:r>
              <a:rPr lang="pt-BR"/>
              <a:t>Dr. Priyanka Malhotra           Digital Marketing               Unit 4</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15</a:t>
            </a:fld>
            <a:endParaRPr lang="en-US"/>
          </a:p>
        </p:txBody>
      </p:sp>
      <p:pic>
        <p:nvPicPr>
          <p:cNvPr id="10" name="Content Placeholder 9" descr="temp1.png"/>
          <p:cNvPicPr>
            <a:picLocks noGrp="1" noChangeAspect="1"/>
          </p:cNvPicPr>
          <p:nvPr>
            <p:ph idx="1"/>
          </p:nvPr>
        </p:nvPicPr>
        <p:blipFill>
          <a:blip r:embed="rId2"/>
          <a:stretch>
            <a:fillRect/>
          </a:stretch>
        </p:blipFill>
        <p:spPr>
          <a:xfrm>
            <a:off x="762000" y="1067316"/>
            <a:ext cx="7619999" cy="5170355"/>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371600" y="0"/>
            <a:ext cx="7772400" cy="81165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End</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Semester Que</a:t>
            </a:r>
            <a:r>
              <a:rPr lang="en-US" sz="2400" dirty="0">
                <a:latin typeface="Times New Roman" panose="02020603050405020304" pitchFamily="18" charset="0"/>
                <a:cs typeface="Times New Roman" panose="02020603050405020304" pitchFamily="18" charset="0"/>
              </a:rPr>
              <a:t>stion </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Paper Template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B40A46FC-8677-4C28-B4AC-F6A09A0A2563}" type="datetime1">
              <a:rPr lang="en-US" smtClean="0"/>
              <a:t>28-May-24</a:t>
            </a:fld>
            <a:endParaRPr lang="en-US"/>
          </a:p>
        </p:txBody>
      </p:sp>
      <p:sp>
        <p:nvSpPr>
          <p:cNvPr id="3" name="Footer Placeholder 2"/>
          <p:cNvSpPr>
            <a:spLocks noGrp="1"/>
          </p:cNvSpPr>
          <p:nvPr>
            <p:ph type="ftr" sz="quarter" idx="11"/>
          </p:nvPr>
        </p:nvSpPr>
        <p:spPr>
          <a:xfrm>
            <a:off x="3124200" y="6324600"/>
            <a:ext cx="4267200" cy="396875"/>
          </a:xfrm>
        </p:spPr>
        <p:txBody>
          <a:bodyPr/>
          <a:lstStyle/>
          <a:p>
            <a:r>
              <a:rPr lang="pt-BR"/>
              <a:t>Dr. Priyanka Malhotra           Digital Marketing               Unit 4</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16</a:t>
            </a:fld>
            <a:endParaRPr lang="en-US"/>
          </a:p>
        </p:txBody>
      </p:sp>
      <p:pic>
        <p:nvPicPr>
          <p:cNvPr id="8" name="Content Placeholder 7" descr="temp2.png"/>
          <p:cNvPicPr>
            <a:picLocks noGrp="1" noChangeAspect="1"/>
          </p:cNvPicPr>
          <p:nvPr>
            <p:ph idx="1"/>
          </p:nvPr>
        </p:nvPicPr>
        <p:blipFill>
          <a:blip r:embed="rId2"/>
          <a:stretch>
            <a:fillRect/>
          </a:stretch>
        </p:blipFill>
        <p:spPr>
          <a:xfrm>
            <a:off x="532288" y="1066800"/>
            <a:ext cx="8170846" cy="5105400"/>
          </a:xfrm>
        </p:spPr>
      </p:pic>
      <p:pic>
        <p:nvPicPr>
          <p:cNvPr id="9" name="Picture 8" descr="Logo11.png"/>
          <p:cNvPicPr>
            <a:picLocks noChangeAspect="1"/>
          </p:cNvPicPr>
          <p:nvPr/>
        </p:nvPicPr>
        <p:blipFill>
          <a:blip r:embed="rId3"/>
          <a:stretch>
            <a:fillRect/>
          </a:stretch>
        </p:blipFill>
        <p:spPr>
          <a:xfrm>
            <a:off x="0" y="36838"/>
            <a:ext cx="1352550" cy="7251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Template</a:t>
            </a:r>
          </a:p>
        </p:txBody>
      </p:sp>
      <p:sp>
        <p:nvSpPr>
          <p:cNvPr id="2" name="Date Placeholder 1"/>
          <p:cNvSpPr>
            <a:spLocks noGrp="1"/>
          </p:cNvSpPr>
          <p:nvPr>
            <p:ph type="dt" sz="half" idx="10"/>
          </p:nvPr>
        </p:nvSpPr>
        <p:spPr/>
        <p:txBody>
          <a:bodyPr/>
          <a:lstStyle/>
          <a:p>
            <a:fld id="{3AC448B2-C4EA-40D5-9F80-C65E52ED4BC0}" type="datetime1">
              <a:rPr lang="en-US" smtClean="0"/>
              <a:t>28-May-24</a:t>
            </a:fld>
            <a:endParaRPr lang="en-US"/>
          </a:p>
        </p:txBody>
      </p:sp>
      <p:sp>
        <p:nvSpPr>
          <p:cNvPr id="3" name="Footer Placeholder 2"/>
          <p:cNvSpPr>
            <a:spLocks noGrp="1"/>
          </p:cNvSpPr>
          <p:nvPr>
            <p:ph type="ftr" sz="quarter" idx="11"/>
          </p:nvPr>
        </p:nvSpPr>
        <p:spPr>
          <a:xfrm>
            <a:off x="3124200" y="6324600"/>
            <a:ext cx="4267200" cy="396875"/>
          </a:xfrm>
        </p:spPr>
        <p:txBody>
          <a:bodyPr/>
          <a:lstStyle/>
          <a:p>
            <a:r>
              <a:rPr lang="pt-BR"/>
              <a:t>Dr. Priyanka Malhotra           Digital Marketing               Unit 4</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17</a:t>
            </a:fld>
            <a:endParaRPr lang="en-US"/>
          </a:p>
        </p:txBody>
      </p:sp>
      <p:pic>
        <p:nvPicPr>
          <p:cNvPr id="9" name="Picture 8" descr="Logo11.png"/>
          <p:cNvPicPr>
            <a:picLocks noChangeAspect="1"/>
          </p:cNvPicPr>
          <p:nvPr/>
        </p:nvPicPr>
        <p:blipFill>
          <a:blip r:embed="rId2"/>
          <a:stretch>
            <a:fillRect/>
          </a:stretch>
        </p:blipFill>
        <p:spPr>
          <a:xfrm>
            <a:off x="0" y="36838"/>
            <a:ext cx="1352550" cy="725162"/>
          </a:xfrm>
          <a:prstGeom prst="rect">
            <a:avLst/>
          </a:prstGeom>
        </p:spPr>
      </p:pic>
      <p:pic>
        <p:nvPicPr>
          <p:cNvPr id="10" name="Content Placeholder 7" descr="temp3.png"/>
          <p:cNvPicPr>
            <a:picLocks noGrp="1" noChangeAspect="1"/>
          </p:cNvPicPr>
          <p:nvPr>
            <p:ph idx="1"/>
          </p:nvPr>
        </p:nvPicPr>
        <p:blipFill>
          <a:blip r:embed="rId3"/>
          <a:stretch>
            <a:fillRect/>
          </a:stretch>
        </p:blipFill>
        <p:spPr>
          <a:xfrm>
            <a:off x="762000" y="907256"/>
            <a:ext cx="7619999" cy="5449094"/>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9200"/>
            <a:ext cx="8077200" cy="4800600"/>
          </a:xfrm>
        </p:spPr>
        <p:txBody>
          <a:bodyPr>
            <a:normAutofit/>
          </a:bodyPr>
          <a:lstStyle/>
          <a:p>
            <a:pPr>
              <a:buFont typeface="+mj-lt"/>
              <a:buAutoNum type="arabicPeriod"/>
            </a:pPr>
            <a:r>
              <a:rPr lang="en-US" sz="2200" dirty="0">
                <a:latin typeface="Times New Roman" panose="02020603050405020304" pitchFamily="18" charset="0"/>
                <a:cs typeface="Times New Roman" panose="02020603050405020304" pitchFamily="18" charset="0"/>
              </a:rPr>
              <a:t>Digital transformation &amp; Digital organization (CO4)</a:t>
            </a:r>
          </a:p>
          <a:p>
            <a:pPr>
              <a:buFont typeface="+mj-lt"/>
              <a:buAutoNum type="arabicPeriod"/>
            </a:pPr>
            <a:r>
              <a:rPr lang="en-US" sz="2200" dirty="0">
                <a:latin typeface="Times New Roman" panose="02020603050405020304" pitchFamily="18" charset="0"/>
                <a:cs typeface="Times New Roman" panose="02020603050405020304" pitchFamily="18" charset="0"/>
              </a:rPr>
              <a:t>Digital leadership Principles(CO4)</a:t>
            </a:r>
          </a:p>
          <a:p>
            <a:pPr>
              <a:buFont typeface="+mj-lt"/>
              <a:buAutoNum type="arabicPeriod"/>
            </a:pPr>
            <a:r>
              <a:rPr lang="en-US" sz="2200" dirty="0">
                <a:latin typeface="Times New Roman" panose="02020603050405020304" pitchFamily="18" charset="0"/>
                <a:cs typeface="Times New Roman" panose="02020603050405020304" pitchFamily="18" charset="0"/>
              </a:rPr>
              <a:t>Online P.R. and reputation management. (CO4)</a:t>
            </a:r>
          </a:p>
          <a:p>
            <a:pPr>
              <a:buFont typeface="+mj-lt"/>
              <a:buAutoNum type="arabicPeriod"/>
            </a:pPr>
            <a:r>
              <a:rPr lang="en-US" sz="2200" dirty="0">
                <a:latin typeface="Times New Roman" panose="02020603050405020304" pitchFamily="18" charset="0"/>
                <a:cs typeface="Times New Roman" panose="02020603050405020304" pitchFamily="18" charset="0"/>
              </a:rPr>
              <a:t>ROI of digital strategies: Evaluating cost effectiveness of digital strategies (CO4)</a:t>
            </a:r>
          </a:p>
          <a:p>
            <a:pPr>
              <a:buFont typeface="+mj-lt"/>
              <a:buAutoNum type="arabicPeriod"/>
            </a:pPr>
            <a:r>
              <a:rPr lang="en-US" sz="2200" dirty="0">
                <a:latin typeface="Times New Roman" panose="02020603050405020304" pitchFamily="18" charset="0"/>
                <a:cs typeface="Times New Roman" panose="02020603050405020304" pitchFamily="18" charset="0"/>
              </a:rPr>
              <a:t>Digital Value addition.</a:t>
            </a:r>
          </a:p>
          <a:p>
            <a:pPr marL="0" indent="0">
              <a:buNone/>
            </a:pPr>
            <a:endParaRPr lang="en-US" sz="2200" dirty="0"/>
          </a:p>
        </p:txBody>
      </p:sp>
      <p:sp>
        <p:nvSpPr>
          <p:cNvPr id="4" name="Date Placeholder 3"/>
          <p:cNvSpPr>
            <a:spLocks noGrp="1"/>
          </p:cNvSpPr>
          <p:nvPr>
            <p:ph type="dt" sz="half" idx="10"/>
          </p:nvPr>
        </p:nvSpPr>
        <p:spPr/>
        <p:txBody>
          <a:bodyPr/>
          <a:lstStyle/>
          <a:p>
            <a:fld id="{17FF7864-5087-49FF-A6A9-9F8ADC3DAE1D}"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18</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066800"/>
            <a:ext cx="6096000" cy="5105400"/>
          </a:xfrm>
        </p:spPr>
        <p:txBody>
          <a:bodyPr>
            <a:normAutofit/>
          </a:bodyPr>
          <a:lstStyle/>
          <a:p>
            <a:pPr algn="just">
              <a:buNone/>
            </a:pPr>
            <a:r>
              <a:rPr lang="en-US" sz="2400" u="sng" dirty="0">
                <a:latin typeface="Times New Roman" panose="02020603050405020304" pitchFamily="18" charset="0"/>
                <a:cs typeface="Times New Roman" panose="02020603050405020304" pitchFamily="18" charset="0"/>
              </a:rPr>
              <a:t>Student should have general understanding of:</a:t>
            </a:r>
          </a:p>
          <a:p>
            <a:pPr lvl="0" algn="just">
              <a:buNone/>
            </a:pPr>
            <a:r>
              <a:rPr lang="en-US" sz="2400" dirty="0">
                <a:latin typeface="Times New Roman" panose="02020603050405020304" pitchFamily="18" charset="0"/>
                <a:cs typeface="Times New Roman" panose="02020603050405020304" pitchFamily="18" charset="0"/>
              </a:rPr>
              <a:t>1.  Digital business</a:t>
            </a:r>
          </a:p>
          <a:p>
            <a:pPr lvl="0" algn="just">
              <a:buNone/>
            </a:pPr>
            <a:r>
              <a:rPr lang="en-US" sz="2400" dirty="0">
                <a:latin typeface="Times New Roman" panose="02020603050405020304" pitchFamily="18" charset="0"/>
                <a:cs typeface="Times New Roman" panose="02020603050405020304" pitchFamily="18" charset="0"/>
              </a:rPr>
              <a:t>2.  Digital technologies</a:t>
            </a:r>
          </a:p>
          <a:p>
            <a:pPr lvl="0" algn="just">
              <a:buNone/>
            </a:pPr>
            <a:r>
              <a:rPr lang="en-US" sz="2400" dirty="0">
                <a:latin typeface="Times New Roman" panose="02020603050405020304" pitchFamily="18" charset="0"/>
                <a:cs typeface="Times New Roman" panose="02020603050405020304" pitchFamily="18" charset="0"/>
              </a:rPr>
              <a:t>3.  Digitalization</a:t>
            </a:r>
          </a:p>
          <a:p>
            <a:pPr algn="just">
              <a:buNone/>
            </a:pPr>
            <a:r>
              <a:rPr lang="en-US" sz="2400" dirty="0">
                <a:latin typeface="Times New Roman" panose="02020603050405020304" pitchFamily="18" charset="0"/>
                <a:cs typeface="Times New Roman" panose="02020603050405020304" pitchFamily="18" charset="0"/>
              </a:rPr>
              <a:t> </a:t>
            </a:r>
          </a:p>
          <a:p>
            <a:pPr lvl="0" algn="just">
              <a:buNone/>
            </a:pPr>
            <a:endParaRPr lang="en-US" sz="1600" dirty="0"/>
          </a:p>
          <a:p>
            <a:pPr algn="just">
              <a:buNone/>
            </a:pPr>
            <a:r>
              <a:rPr lang="en-US" sz="1600" dirty="0"/>
              <a:t> </a:t>
            </a:r>
          </a:p>
        </p:txBody>
      </p:sp>
      <p:sp>
        <p:nvSpPr>
          <p:cNvPr id="4" name="Date Placeholder 3"/>
          <p:cNvSpPr>
            <a:spLocks noGrp="1"/>
          </p:cNvSpPr>
          <p:nvPr>
            <p:ph type="dt" sz="half" idx="10"/>
          </p:nvPr>
        </p:nvSpPr>
        <p:spPr/>
        <p:txBody>
          <a:bodyPr/>
          <a:lstStyle/>
          <a:p>
            <a:fld id="{1E072BE3-229D-4A73-8F66-94F1F3234BB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19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3EC7CE-BBED-4BCD-98FC-B9DE7595FD70}" type="datetime1">
              <a:rPr lang="en-US" smtClean="0"/>
              <a:t>28-May-24</a:t>
            </a:fld>
            <a:endParaRPr lang="en-US" dirty="0"/>
          </a:p>
        </p:txBody>
      </p:sp>
      <p:sp>
        <p:nvSpPr>
          <p:cNvPr id="5" name="Footer Placeholder 4"/>
          <p:cNvSpPr>
            <a:spLocks noGrp="1"/>
          </p:cNvSpPr>
          <p:nvPr>
            <p:ph type="ftr" sz="quarter" idx="11"/>
          </p:nvPr>
        </p:nvSpPr>
        <p:spPr>
          <a:xfrm>
            <a:off x="1752600" y="6356350"/>
            <a:ext cx="6400800" cy="365125"/>
          </a:xfrm>
        </p:spPr>
        <p:txBody>
          <a:bodyPr/>
          <a:lstStyle/>
          <a:p>
            <a:r>
              <a:rPr lang="en-US">
                <a:solidFill>
                  <a:schemeClr val="tx1"/>
                </a:solidFill>
              </a:rPr>
              <a:t>Dr. Priyanka Malhotra           Digital Marketing               Unit 4</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t>2</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anose="02020603050405020304" pitchFamily="18" charset="0"/>
              </a:rPr>
              <a:t>Index/Content</a:t>
            </a:r>
          </a:p>
        </p:txBody>
      </p:sp>
      <p:graphicFrame>
        <p:nvGraphicFramePr>
          <p:cNvPr id="12" name="Table 11"/>
          <p:cNvGraphicFramePr>
            <a:graphicFrameLocks noGrp="1"/>
          </p:cNvGraphicFramePr>
          <p:nvPr/>
        </p:nvGraphicFramePr>
        <p:xfrm>
          <a:off x="190500" y="1066800"/>
          <a:ext cx="8763000" cy="5191104"/>
        </p:xfrm>
        <a:graphic>
          <a:graphicData uri="http://schemas.openxmlformats.org/drawingml/2006/table">
            <a:tbl>
              <a:tblPr firstRow="1" bandRow="1">
                <a:tableStyleId>{5C22544A-7EE6-4342-B048-85BDC9FD1C3A}</a:tableStyleId>
              </a:tblPr>
              <a:tblGrid>
                <a:gridCol w="1622778">
                  <a:extLst>
                    <a:ext uri="{9D8B030D-6E8A-4147-A177-3AD203B41FA5}">
                      <a16:colId xmlns:a16="http://schemas.microsoft.com/office/drawing/2014/main" val="20000"/>
                    </a:ext>
                  </a:extLst>
                </a:gridCol>
                <a:gridCol w="7140222">
                  <a:extLst>
                    <a:ext uri="{9D8B030D-6E8A-4147-A177-3AD203B41FA5}">
                      <a16:colId xmlns:a16="http://schemas.microsoft.com/office/drawing/2014/main" val="20001"/>
                    </a:ext>
                  </a:extLst>
                </a:gridCol>
              </a:tblGrid>
              <a:tr h="394581">
                <a:tc>
                  <a:txBody>
                    <a:bodyPr/>
                    <a:lstStyle/>
                    <a:p>
                      <a:r>
                        <a:rPr lang="en-US" sz="2000" dirty="0"/>
                        <a:t>S. No.</a:t>
                      </a:r>
                    </a:p>
                  </a:txBody>
                  <a:tcPr/>
                </a:tc>
                <a:tc>
                  <a:txBody>
                    <a:bodyPr/>
                    <a:lstStyle/>
                    <a:p>
                      <a:pPr algn="l"/>
                      <a:r>
                        <a:rPr lang="en-US" sz="2000" dirty="0"/>
                        <a:t>Index</a:t>
                      </a:r>
                    </a:p>
                  </a:txBody>
                  <a:tcPr/>
                </a:tc>
                <a:extLst>
                  <a:ext uri="{0D108BD9-81ED-4DB2-BD59-A6C34878D82A}">
                    <a16:rowId xmlns:a16="http://schemas.microsoft.com/office/drawing/2014/main" val="10000"/>
                  </a:ext>
                </a:extLst>
              </a:tr>
              <a:tr h="769785">
                <a:tc>
                  <a:txBody>
                    <a:bodyPr/>
                    <a:lstStyle/>
                    <a:p>
                      <a:r>
                        <a:rPr lang="en-US" sz="2000" b="0" dirty="0">
                          <a:latin typeface="Times New Roman" panose="02020603050405020304" pitchFamily="18" charset="0"/>
                          <a:cs typeface="Times New Roman" panose="02020603050405020304" pitchFamily="18" charset="0"/>
                        </a:rPr>
                        <a:t>1.</a:t>
                      </a:r>
                    </a:p>
                  </a:txBody>
                  <a:tcPr/>
                </a:tc>
                <a:tc>
                  <a:txBody>
                    <a:bodyPr/>
                    <a:lstStyle/>
                    <a:p>
                      <a:pPr algn="l" fontAlgn="ctr"/>
                      <a:r>
                        <a:rPr lang="en-US" sz="2000" b="0" i="0" u="none" strike="noStrike" dirty="0">
                          <a:solidFill>
                            <a:srgbClr val="000000"/>
                          </a:solidFill>
                          <a:latin typeface="+mn-lt"/>
                        </a:rPr>
                        <a:t>Name of Subject with code, Course and Subject Teacher</a:t>
                      </a:r>
                    </a:p>
                  </a:txBody>
                  <a:tcPr marL="9525" marR="9525" marT="9525" marB="0" anchor="ctr"/>
                </a:tc>
                <a:extLst>
                  <a:ext uri="{0D108BD9-81ED-4DB2-BD59-A6C34878D82A}">
                    <a16:rowId xmlns:a16="http://schemas.microsoft.com/office/drawing/2014/main" val="10001"/>
                  </a:ext>
                </a:extLst>
              </a:tr>
              <a:tr h="769785">
                <a:tc>
                  <a:txBody>
                    <a:bodyPr/>
                    <a:lstStyle/>
                    <a:p>
                      <a:r>
                        <a:rPr lang="en-US" sz="2000" b="0" dirty="0">
                          <a:latin typeface="Times New Roman" panose="02020603050405020304" pitchFamily="18" charset="0"/>
                          <a:cs typeface="Times New Roman" panose="02020603050405020304" pitchFamily="18" charset="0"/>
                        </a:rPr>
                        <a:t>2.</a:t>
                      </a:r>
                    </a:p>
                  </a:txBody>
                  <a:tcPr/>
                </a:tc>
                <a:tc>
                  <a:txBody>
                    <a:bodyPr/>
                    <a:lstStyle/>
                    <a:p>
                      <a:pPr algn="l" fontAlgn="ctr"/>
                      <a:r>
                        <a:rPr lang="en-US" sz="2000" b="0" i="0" u="none" strike="noStrike" dirty="0">
                          <a:solidFill>
                            <a:srgbClr val="000000"/>
                          </a:solidFill>
                          <a:latin typeface="+mn-lt"/>
                        </a:rPr>
                        <a:t>Brief Introduction of Faculty member with Photograph</a:t>
                      </a:r>
                    </a:p>
                  </a:txBody>
                  <a:tcPr marL="9525" marR="9525" marT="9525" marB="0" anchor="ctr"/>
                </a:tc>
                <a:extLst>
                  <a:ext uri="{0D108BD9-81ED-4DB2-BD59-A6C34878D82A}">
                    <a16:rowId xmlns:a16="http://schemas.microsoft.com/office/drawing/2014/main" val="10002"/>
                  </a:ext>
                </a:extLst>
              </a:tr>
              <a:tr h="465042">
                <a:tc>
                  <a:txBody>
                    <a:bodyPr/>
                    <a:lstStyle/>
                    <a:p>
                      <a:r>
                        <a:rPr lang="en-US" sz="2000" b="0" dirty="0">
                          <a:latin typeface="Times New Roman" panose="02020603050405020304" pitchFamily="18" charset="0"/>
                          <a:cs typeface="Times New Roman" panose="02020603050405020304" pitchFamily="18" charset="0"/>
                        </a:rPr>
                        <a:t>3.</a:t>
                      </a:r>
                    </a:p>
                  </a:txBody>
                  <a:tcPr/>
                </a:tc>
                <a:tc>
                  <a:txBody>
                    <a:bodyPr/>
                    <a:lstStyle/>
                    <a:p>
                      <a:pPr algn="l" fontAlgn="ctr"/>
                      <a:r>
                        <a:rPr lang="en-US" sz="2000" b="0" i="0" u="none" strike="noStrike" dirty="0">
                          <a:solidFill>
                            <a:srgbClr val="000000"/>
                          </a:solidFill>
                          <a:latin typeface="+mn-lt"/>
                        </a:rPr>
                        <a:t>Evaluation Scheme</a:t>
                      </a:r>
                    </a:p>
                  </a:txBody>
                  <a:tcPr marL="9525" marR="9525" marT="9525" marB="0" anchor="ctr"/>
                </a:tc>
                <a:extLst>
                  <a:ext uri="{0D108BD9-81ED-4DB2-BD59-A6C34878D82A}">
                    <a16:rowId xmlns:a16="http://schemas.microsoft.com/office/drawing/2014/main" val="10003"/>
                  </a:ext>
                </a:extLst>
              </a:tr>
              <a:tr h="465042">
                <a:tc>
                  <a:txBody>
                    <a:bodyPr/>
                    <a:lstStyle/>
                    <a:p>
                      <a:r>
                        <a:rPr lang="en-US" sz="2000" b="0" dirty="0">
                          <a:latin typeface="Times New Roman" panose="02020603050405020304" pitchFamily="18" charset="0"/>
                          <a:cs typeface="Times New Roman" panose="02020603050405020304" pitchFamily="18" charset="0"/>
                        </a:rPr>
                        <a:t>4.</a:t>
                      </a:r>
                    </a:p>
                  </a:txBody>
                  <a:tcPr/>
                </a:tc>
                <a:tc>
                  <a:txBody>
                    <a:bodyPr/>
                    <a:lstStyle/>
                    <a:p>
                      <a:r>
                        <a:rPr lang="en-US" sz="2000" b="0" dirty="0">
                          <a:latin typeface="+mn-lt"/>
                          <a:cs typeface="Times New Roman" panose="02020603050405020304" pitchFamily="18" charset="0"/>
                        </a:rPr>
                        <a:t>Syllabus</a:t>
                      </a:r>
                    </a:p>
                  </a:txBody>
                  <a:tcPr/>
                </a:tc>
                <a:extLst>
                  <a:ext uri="{0D108BD9-81ED-4DB2-BD59-A6C34878D82A}">
                    <a16:rowId xmlns:a16="http://schemas.microsoft.com/office/drawing/2014/main" val="10004"/>
                  </a:ext>
                </a:extLst>
              </a:tr>
              <a:tr h="465042">
                <a:tc>
                  <a:txBody>
                    <a:bodyPr/>
                    <a:lstStyle/>
                    <a:p>
                      <a:r>
                        <a:rPr lang="en-US" sz="2000" b="0" dirty="0">
                          <a:latin typeface="Times New Roman" panose="02020603050405020304" pitchFamily="18" charset="0"/>
                          <a:cs typeface="Times New Roman" panose="02020603050405020304" pitchFamily="18" charset="0"/>
                        </a:rPr>
                        <a:t>5.</a:t>
                      </a:r>
                    </a:p>
                  </a:txBody>
                  <a:tcPr/>
                </a:tc>
                <a:tc>
                  <a:txBody>
                    <a:bodyPr/>
                    <a:lstStyle/>
                    <a:p>
                      <a:r>
                        <a:rPr lang="en-US" sz="2000" dirty="0">
                          <a:latin typeface="+mn-lt"/>
                        </a:rPr>
                        <a:t>Branch wise Application</a:t>
                      </a:r>
                    </a:p>
                  </a:txBody>
                  <a:tcPr/>
                </a:tc>
                <a:extLst>
                  <a:ext uri="{0D108BD9-81ED-4DB2-BD59-A6C34878D82A}">
                    <a16:rowId xmlns:a16="http://schemas.microsoft.com/office/drawing/2014/main" val="10005"/>
                  </a:ext>
                </a:extLst>
              </a:tr>
              <a:tr h="465042">
                <a:tc>
                  <a:txBody>
                    <a:bodyPr/>
                    <a:lstStyle/>
                    <a:p>
                      <a:r>
                        <a:rPr lang="en-US" sz="2000" b="0" dirty="0">
                          <a:latin typeface="Times New Roman" panose="02020603050405020304" pitchFamily="18" charset="0"/>
                          <a:cs typeface="Times New Roman" panose="02020603050405020304" pitchFamily="18" charset="0"/>
                        </a:rPr>
                        <a:t>6.</a:t>
                      </a:r>
                    </a:p>
                  </a:txBody>
                  <a:tcPr/>
                </a:tc>
                <a:tc>
                  <a:txBody>
                    <a:bodyPr/>
                    <a:lstStyle/>
                    <a:p>
                      <a:r>
                        <a:rPr lang="en-US" sz="2000" b="0" dirty="0">
                          <a:latin typeface="+mn-lt"/>
                          <a:cs typeface="Times New Roman" panose="02020603050405020304" pitchFamily="18" charset="0"/>
                        </a:rPr>
                        <a:t>Course Objective(s)</a:t>
                      </a:r>
                    </a:p>
                  </a:txBody>
                  <a:tcPr/>
                </a:tc>
                <a:extLst>
                  <a:ext uri="{0D108BD9-81ED-4DB2-BD59-A6C34878D82A}">
                    <a16:rowId xmlns:a16="http://schemas.microsoft.com/office/drawing/2014/main" val="10006"/>
                  </a:ext>
                </a:extLst>
              </a:tr>
              <a:tr h="465042">
                <a:tc>
                  <a:txBody>
                    <a:bodyPr/>
                    <a:lstStyle/>
                    <a:p>
                      <a:r>
                        <a:rPr lang="en-US" sz="2000" b="0" dirty="0">
                          <a:latin typeface="Times New Roman" panose="02020603050405020304" pitchFamily="18" charset="0"/>
                          <a:cs typeface="Times New Roman" panose="02020603050405020304" pitchFamily="18" charset="0"/>
                        </a:rPr>
                        <a:t>7.</a:t>
                      </a:r>
                    </a:p>
                  </a:txBody>
                  <a:tcPr/>
                </a:tc>
                <a:tc>
                  <a:txBody>
                    <a:bodyPr/>
                    <a:lstStyle/>
                    <a:p>
                      <a:r>
                        <a:rPr lang="en-US" sz="2000" b="0" dirty="0">
                          <a:latin typeface="+mn-lt"/>
                          <a:cs typeface="Times New Roman" panose="02020603050405020304" pitchFamily="18" charset="0"/>
                        </a:rPr>
                        <a:t>Course Outcome(s)</a:t>
                      </a:r>
                    </a:p>
                  </a:txBody>
                  <a:tcPr/>
                </a:tc>
                <a:extLst>
                  <a:ext uri="{0D108BD9-81ED-4DB2-BD59-A6C34878D82A}">
                    <a16:rowId xmlns:a16="http://schemas.microsoft.com/office/drawing/2014/main" val="10007"/>
                  </a:ext>
                </a:extLst>
              </a:tr>
              <a:tr h="465042">
                <a:tc>
                  <a:txBody>
                    <a:bodyPr/>
                    <a:lstStyle/>
                    <a:p>
                      <a:r>
                        <a:rPr lang="en-US" sz="2000" b="0" dirty="0">
                          <a:latin typeface="Times New Roman" panose="02020603050405020304" pitchFamily="18" charset="0"/>
                          <a:cs typeface="Times New Roman" panose="02020603050405020304" pitchFamily="18" charset="0"/>
                        </a:rPr>
                        <a:t>8.</a:t>
                      </a:r>
                    </a:p>
                  </a:txBody>
                  <a:tcPr/>
                </a:tc>
                <a:tc>
                  <a:txBody>
                    <a:bodyPr/>
                    <a:lstStyle/>
                    <a:p>
                      <a:r>
                        <a:rPr lang="en-US" sz="2000" b="0" dirty="0">
                          <a:latin typeface="+mn-lt"/>
                          <a:cs typeface="Times New Roman" panose="02020603050405020304" pitchFamily="18" charset="0"/>
                        </a:rPr>
                        <a:t>Program Outcomes (POs)</a:t>
                      </a:r>
                    </a:p>
                  </a:txBody>
                  <a:tcPr/>
                </a:tc>
                <a:extLst>
                  <a:ext uri="{0D108BD9-81ED-4DB2-BD59-A6C34878D82A}">
                    <a16:rowId xmlns:a16="http://schemas.microsoft.com/office/drawing/2014/main" val="10008"/>
                  </a:ext>
                </a:extLst>
              </a:tr>
              <a:tr h="465042">
                <a:tc>
                  <a:txBody>
                    <a:bodyPr/>
                    <a:lstStyle/>
                    <a:p>
                      <a:r>
                        <a:rPr lang="en-US" sz="2000" b="0" dirty="0">
                          <a:latin typeface="Times New Roman" panose="02020603050405020304" pitchFamily="18" charset="0"/>
                          <a:cs typeface="Times New Roman" panose="02020603050405020304" pitchFamily="18" charset="0"/>
                        </a:rPr>
                        <a:t>9.</a:t>
                      </a:r>
                    </a:p>
                  </a:txBody>
                  <a:tcPr/>
                </a:tc>
                <a:tc>
                  <a:txBody>
                    <a:bodyPr/>
                    <a:lstStyle/>
                    <a:p>
                      <a:r>
                        <a:rPr lang="en-US" sz="2000" dirty="0">
                          <a:latin typeface="+mn-lt"/>
                        </a:rPr>
                        <a:t>COs and POs Mapping</a:t>
                      </a:r>
                    </a:p>
                  </a:txBody>
                  <a:tcPr/>
                </a:tc>
                <a:extLst>
                  <a:ext uri="{0D108BD9-81ED-4DB2-BD59-A6C34878D82A}">
                    <a16:rowId xmlns:a16="http://schemas.microsoft.com/office/drawing/2014/main" val="10009"/>
                  </a:ext>
                </a:extLst>
              </a:tr>
            </a:tbl>
          </a:graphicData>
        </a:graphic>
      </p:graphicFrame>
      <p:pic>
        <p:nvPicPr>
          <p:cNvPr id="9"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16C3B2-F0A4-44FA-AB48-497457F43FE7}"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20</a:t>
            </a:fld>
            <a:endParaRPr lang="en-US"/>
          </a:p>
        </p:txBody>
      </p:sp>
      <p:sp>
        <p:nvSpPr>
          <p:cNvPr id="7" name="Title 1"/>
          <p:cNvSpPr txBox="1"/>
          <p:nvPr/>
        </p:nvSpPr>
        <p:spPr>
          <a:xfrm>
            <a:off x="1371600" y="1"/>
            <a:ext cx="7772400" cy="609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of the subject</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 y="869462"/>
            <a:ext cx="8153400" cy="5724644"/>
          </a:xfrm>
          <a:prstGeom prst="rect">
            <a:avLst/>
          </a:prstGeom>
          <a:noFill/>
        </p:spPr>
        <p:txBody>
          <a:bodyPr wrap="square">
            <a:spAutoFit/>
          </a:bodyPr>
          <a:lstStyle/>
          <a:p>
            <a:pPr algn="just"/>
            <a:r>
              <a:rPr lang="en-US" sz="2200" b="0" i="0" dirty="0">
                <a:effectLst/>
                <a:latin typeface="Times New Roman" panose="02020603050405020304" pitchFamily="18" charset="0"/>
                <a:cs typeface="Times New Roman" panose="02020603050405020304" pitchFamily="18" charset="0"/>
              </a:rPr>
              <a:t>The course is designed to make learner conversant with Digital Marketing and proficient in Social Media tools and techniques starting from the fundamentals of digital marketing.</a:t>
            </a:r>
          </a:p>
          <a:p>
            <a:pPr algn="just"/>
            <a:r>
              <a:rPr lang="en-US" sz="2200" b="0" i="0" dirty="0">
                <a:effectLst/>
                <a:latin typeface="Times New Roman" panose="02020603050405020304" pitchFamily="18" charset="0"/>
                <a:cs typeface="Times New Roman" panose="02020603050405020304" pitchFamily="18" charset="0"/>
              </a:rPr>
              <a:t> </a:t>
            </a:r>
          </a:p>
          <a:p>
            <a:pPr algn="just"/>
            <a:r>
              <a:rPr lang="en-US" sz="2200" b="0" i="0" dirty="0">
                <a:effectLst/>
                <a:latin typeface="Times New Roman" panose="02020603050405020304" pitchFamily="18" charset="0"/>
                <a:cs typeface="Times New Roman" panose="02020603050405020304" pitchFamily="18" charset="0"/>
              </a:rPr>
              <a:t>Social media websites and applications allow users to create and exchange user-generated content where people talk, share information, participate and network through technologies such as blogs and social networking sites. </a:t>
            </a:r>
          </a:p>
          <a:p>
            <a:pPr algn="just"/>
            <a:endParaRPr lang="en-US" sz="22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Within the last decade, social media has become one of the most powerful sources for news updates, online collaboration, networking, viral marketing and entertainment.</a:t>
            </a:r>
          </a:p>
          <a:p>
            <a:pPr algn="just"/>
            <a:endParaRPr lang="en-US" sz="2200" b="0" i="0" dirty="0">
              <a:effectLst/>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https://www.youtube.com/watch?v=Xuq6_udbeH0&amp;list=PLi3oNa09iwJRByiNwEJNaZ3XVKcveovzk</a:t>
            </a:r>
            <a:endParaRPr lang="en-US" sz="2000" dirty="0">
              <a:solidFill>
                <a:srgbClr val="16192B"/>
              </a:solidFill>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https://www.youtube.com/watch?v=X-pCbWwu50k</a:t>
            </a:r>
            <a:endParaRPr lang="en-US" sz="2000" dirty="0">
              <a:solidFill>
                <a:srgbClr val="16192B"/>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latin typeface="Times New Roman" panose="02020603050405020304" pitchFamily="18" charset="0"/>
                <a:cs typeface="Times New Roman" panose="02020603050405020304" pitchFamily="18" charset="0"/>
              </a:rPr>
              <a:t>To make  the students understand the Digital transformation and digital Leadership.</a:t>
            </a:r>
          </a:p>
          <a:p>
            <a:r>
              <a:rPr lang="en-US" sz="2400" dirty="0">
                <a:latin typeface="Times New Roman" panose="02020603050405020304" pitchFamily="18" charset="0"/>
                <a:cs typeface="Times New Roman" panose="02020603050405020304" pitchFamily="18" charset="0"/>
              </a:rPr>
              <a:t>To explain the Online PR and reputation management .</a:t>
            </a:r>
          </a:p>
          <a:p>
            <a:r>
              <a:rPr lang="en-US" sz="2400" dirty="0">
                <a:latin typeface="Times New Roman" panose="02020603050405020304" pitchFamily="18" charset="0"/>
                <a:cs typeface="Times New Roman" panose="02020603050405020304" pitchFamily="18" charset="0"/>
              </a:rPr>
              <a:t>To understand how to calculate ROI of digital strategies.</a:t>
            </a:r>
          </a:p>
          <a:p>
            <a:r>
              <a:rPr lang="en-US" sz="2400" dirty="0">
                <a:latin typeface="Times New Roman" panose="02020603050405020304" pitchFamily="18" charset="0"/>
                <a:cs typeface="Times New Roman" panose="02020603050405020304" pitchFamily="18" charset="0"/>
              </a:rPr>
              <a:t>To develop a basic understanding on Website development.</a:t>
            </a:r>
          </a:p>
          <a:p>
            <a:pPr marL="0" indent="0">
              <a:buNone/>
            </a:pPr>
            <a:r>
              <a:rPr lang="en-US" sz="2400" dirty="0">
                <a:latin typeface="Times New Roman" panose="02020603050405020304" pitchFamily="18" charset="0"/>
                <a:cs typeface="Times New Roman" panose="02020603050405020304" pitchFamily="18" charset="0"/>
              </a:rPr>
              <a:t> </a:t>
            </a:r>
          </a:p>
          <a:p>
            <a:pPr>
              <a:buNone/>
            </a:pPr>
            <a:endParaRPr lang="en-US" sz="1800" dirty="0"/>
          </a:p>
        </p:txBody>
      </p:sp>
      <p:sp>
        <p:nvSpPr>
          <p:cNvPr id="4" name="Date Placeholder 3"/>
          <p:cNvSpPr>
            <a:spLocks noGrp="1"/>
          </p:cNvSpPr>
          <p:nvPr>
            <p:ph type="dt" sz="half" idx="10"/>
          </p:nvPr>
        </p:nvSpPr>
        <p:spPr/>
        <p:txBody>
          <a:bodyPr/>
          <a:lstStyle/>
          <a:p>
            <a:fld id="{1132C741-1E52-47B9-8120-8372D5E10677}"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21</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noProof="0" dirty="0">
                <a:ln>
                  <a:noFill/>
                </a:ln>
                <a:solidFill>
                  <a:schemeClr val="dk1"/>
                </a:solidFill>
                <a:effectLst/>
                <a:uLnTx/>
                <a:uFillTx/>
                <a:latin typeface="+mn-lt"/>
                <a:ea typeface="+mn-ea"/>
                <a:cs typeface="+mn-cs"/>
              </a:rPr>
              <a:t> Objectives of the Unit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Digital transformation &amp; Digital Organization</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–IV) </a:t>
            </a:r>
            <a:r>
              <a:rPr lang="en-US" sz="2800" dirty="0">
                <a:solidFill>
                  <a:prstClr val="black"/>
                </a:solidFill>
                <a:latin typeface="Calibri" panose="020F0502020204030204"/>
              </a:rPr>
              <a:t>Topic 1</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p:cNvSpPr>
            <a:spLocks noGrp="1"/>
          </p:cNvSpPr>
          <p:nvPr>
            <p:ph type="dt" sz="half" idx="10"/>
          </p:nvPr>
        </p:nvSpPr>
        <p:spPr/>
        <p:txBody>
          <a:bodyPr/>
          <a:lstStyle/>
          <a:p>
            <a:fld id="{1386A89F-38CD-4213-9D90-9A1ADA5E5A80}" type="datetime1">
              <a:rPr lang="en-US" smtClean="0"/>
              <a:t>28-May-24</a:t>
            </a:fld>
            <a:endParaRPr lang="en-US"/>
          </a:p>
        </p:txBody>
      </p:sp>
      <p:sp>
        <p:nvSpPr>
          <p:cNvPr id="6" name="Footer Placeholder 5"/>
          <p:cNvSpPr>
            <a:spLocks noGrp="1"/>
          </p:cNvSpPr>
          <p:nvPr>
            <p:ph type="ftr" sz="quarter" idx="11"/>
          </p:nvPr>
        </p:nvSpPr>
        <p:spPr>
          <a:xfrm>
            <a:off x="3124200" y="6356351"/>
            <a:ext cx="4191000" cy="266394"/>
          </a:xfrm>
        </p:spPr>
        <p:txBody>
          <a:bodyPr/>
          <a:lstStyle/>
          <a:p>
            <a:r>
              <a:rPr lang="en-US"/>
              <a:t>Dr. Priyanka Malhotra           Digital Marketing               Unit 4</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525963"/>
          </a:xfrm>
        </p:spPr>
        <p:txBody>
          <a:bodyPr>
            <a:normAutofit/>
          </a:bodyPr>
          <a:lstStyle/>
          <a:p>
            <a:pPr lvl="0">
              <a:buNone/>
              <a:defRPr/>
            </a:pPr>
            <a:r>
              <a:rPr lang="en-US" sz="2400" dirty="0">
                <a:latin typeface="Times New Roman" panose="02020603050405020304" pitchFamily="18" charset="0"/>
                <a:cs typeface="Times New Roman" panose="02020603050405020304" pitchFamily="18" charset="0"/>
              </a:rPr>
              <a:t>Students will learn about :</a:t>
            </a:r>
          </a:p>
          <a:p>
            <a:pPr>
              <a:defRPr/>
            </a:pPr>
            <a:r>
              <a:rPr lang="en-US" sz="2400" dirty="0">
                <a:latin typeface="Times New Roman" panose="02020603050405020304" pitchFamily="18" charset="0"/>
                <a:cs typeface="Times New Roman" panose="02020603050405020304" pitchFamily="18" charset="0"/>
              </a:rPr>
              <a:t>The digital Organization</a:t>
            </a:r>
          </a:p>
          <a:p>
            <a:pPr>
              <a:defRPr/>
            </a:pPr>
            <a:r>
              <a:rPr lang="en-US" sz="2400" dirty="0">
                <a:latin typeface="Times New Roman" panose="02020603050405020304" pitchFamily="18" charset="0"/>
                <a:cs typeface="Times New Roman" panose="02020603050405020304" pitchFamily="18" charset="0"/>
              </a:rPr>
              <a:t>The Digital transformation and </a:t>
            </a:r>
          </a:p>
          <a:p>
            <a:pPr>
              <a:defRPr/>
            </a:pPr>
            <a:r>
              <a:rPr lang="en-US" sz="2400" dirty="0">
                <a:latin typeface="Times New Roman" panose="02020603050405020304" pitchFamily="18" charset="0"/>
                <a:cs typeface="Times New Roman" panose="02020603050405020304" pitchFamily="18" charset="0"/>
              </a:rPr>
              <a:t>The digital leadership.</a:t>
            </a:r>
          </a:p>
        </p:txBody>
      </p:sp>
      <p:sp>
        <p:nvSpPr>
          <p:cNvPr id="6" name="Date Placeholder 5"/>
          <p:cNvSpPr>
            <a:spLocks noGrp="1"/>
          </p:cNvSpPr>
          <p:nvPr>
            <p:ph type="dt" sz="half" idx="10"/>
          </p:nvPr>
        </p:nvSpPr>
        <p:spPr/>
        <p:txBody>
          <a:bodyPr/>
          <a:lstStyle/>
          <a:p>
            <a:fld id="{E96CE03D-A86B-4765-BD56-A70C0335DF80}"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23</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Objectives of Topics /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00200"/>
            <a:ext cx="7543800" cy="2384426"/>
          </a:xfrm>
        </p:spPr>
        <p:txBody>
          <a:bodyPr>
            <a:noAutofit/>
          </a:bodyPr>
          <a:lstStyle/>
          <a:p>
            <a:pPr marL="0" marR="5080" indent="0" algn="just">
              <a:lnSpc>
                <a:spcPct val="150000"/>
              </a:lnSpc>
              <a:spcBef>
                <a:spcPts val="310"/>
              </a:spcBef>
              <a:buNone/>
            </a:pPr>
            <a:r>
              <a:rPr lang="en-US" sz="2000" spc="55" dirty="0">
                <a:latin typeface="Times New Roman" panose="02020603050405020304" pitchFamily="18" charset="0"/>
                <a:cs typeface="Times New Roman" panose="02020603050405020304" pitchFamily="18" charset="0"/>
              </a:rPr>
              <a:t>"A digital </a:t>
            </a:r>
            <a:r>
              <a:rPr lang="en-US" sz="2000" spc="55" dirty="0" err="1">
                <a:latin typeface="Times New Roman" panose="02020603050405020304" pitchFamily="18" charset="0"/>
                <a:cs typeface="Times New Roman" panose="02020603050405020304" pitchFamily="18" charset="0"/>
              </a:rPr>
              <a:t>organisation</a:t>
            </a:r>
            <a:r>
              <a:rPr lang="en-US" sz="2000" spc="55" dirty="0">
                <a:latin typeface="Times New Roman" panose="02020603050405020304" pitchFamily="18" charset="0"/>
                <a:cs typeface="Times New Roman" panose="02020603050405020304" pitchFamily="18" charset="0"/>
              </a:rPr>
              <a:t> is one that seeks to improve performance by new and emerging electronic and "information technology" tools, and the business models and new ways of operating that they enable, to improve the effectiveness of how they operate.“</a:t>
            </a:r>
          </a:p>
          <a:p>
            <a:pPr marL="0" marR="5080" indent="0" algn="just">
              <a:lnSpc>
                <a:spcPct val="150000"/>
              </a:lnSpc>
              <a:spcBef>
                <a:spcPts val="310"/>
              </a:spcBef>
              <a:buNone/>
            </a:pPr>
            <a:endParaRPr lang="en-US" sz="2000" spc="55" dirty="0">
              <a:latin typeface="Times New Roman" panose="02020603050405020304" pitchFamily="18" charset="0"/>
              <a:cs typeface="Times New Roman" panose="02020603050405020304" pitchFamily="18" charset="0"/>
            </a:endParaRPr>
          </a:p>
          <a:p>
            <a:pPr marL="0" marR="5080" indent="0" algn="just">
              <a:lnSpc>
                <a:spcPct val="150000"/>
              </a:lnSpc>
              <a:spcBef>
                <a:spcPts val="310"/>
              </a:spcBef>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3C002EE-FD8F-4C1A-9B4B-FF8C545858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24</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Digital Organization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447800"/>
            <a:ext cx="7924800" cy="4724400"/>
          </a:xfrm>
        </p:spPr>
        <p:txBody>
          <a:bodyPr>
            <a:noAutofit/>
          </a:bodyPr>
          <a:lstStyle/>
          <a:p>
            <a:pPr marL="342900" lvl="0" indent="-342900" algn="just">
              <a:lnSpc>
                <a:spcPct val="107000"/>
              </a:lnSpc>
              <a:spcAft>
                <a:spcPts val="800"/>
              </a:spcAft>
              <a:buFont typeface="Arial" panose="020B0604020202020204" pitchFamily="34" charset="0"/>
              <a:buChar char="•"/>
              <a:tabLst>
                <a:tab pos="457200" algn="l"/>
              </a:tabLst>
            </a:pPr>
            <a:r>
              <a:rPr lang="en-US" sz="2200" dirty="0">
                <a:effectLst/>
                <a:latin typeface="Times New Roman" panose="02020603050405020304" pitchFamily="18" charset="0"/>
                <a:ea typeface="Calibri" panose="020F0502020204030204" charset="0"/>
                <a:cs typeface="Times New Roman" panose="02020603050405020304" pitchFamily="18" charset="0"/>
              </a:rPr>
              <a:t>Digital organizations are collaborative, agile, and non-hierarchical.</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200" dirty="0">
                <a:effectLst/>
                <a:latin typeface="Times New Roman" panose="02020603050405020304" pitchFamily="18" charset="0"/>
                <a:ea typeface="Calibri" panose="020F0502020204030204" charset="0"/>
                <a:cs typeface="Times New Roman" panose="02020603050405020304" pitchFamily="18" charset="0"/>
              </a:rPr>
              <a:t>They are populated by Millennials and digital agents who intelligently work  side by side.</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200" dirty="0">
                <a:effectLst/>
                <a:latin typeface="Times New Roman" panose="02020603050405020304" pitchFamily="18" charset="0"/>
                <a:ea typeface="Calibri" panose="020F0502020204030204" charset="0"/>
                <a:cs typeface="Times New Roman" panose="02020603050405020304" pitchFamily="18" charset="0"/>
              </a:rPr>
              <a:t>Digital organizations need digitally aware and adept leaders who can set the  digital agenda and create the context for the digitization of every relevant  aspect of their organizations.</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n-US" sz="2200" dirty="0">
                <a:effectLst/>
                <a:latin typeface="Times New Roman" panose="02020603050405020304" pitchFamily="18" charset="0"/>
                <a:ea typeface="Calibri" panose="020F0502020204030204" charset="0"/>
                <a:cs typeface="Times New Roman" panose="02020603050405020304" pitchFamily="18" charset="0"/>
              </a:rPr>
              <a:t>Digitization is occurring at an accelerating pace; successful digital leaders  need to synchronize their organizations to digital clock speed</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0" indent="0" algn="just">
              <a:lnSpc>
                <a:spcPct val="107000"/>
              </a:lnSpc>
              <a:spcAft>
                <a:spcPts val="800"/>
              </a:spcAft>
              <a:buNone/>
            </a:pP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570286A-2B9E-4A28-9C0D-91CCC0250F5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25</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Features of  Digital Organization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382000" cy="4495800"/>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Digital Transformation</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DT</a:t>
            </a:r>
            <a:r>
              <a:rPr lang="en-US" sz="2400" dirty="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DX</a:t>
            </a:r>
            <a:r>
              <a:rPr lang="en-US" sz="2400" dirty="0">
                <a:latin typeface="Times New Roman" panose="02020603050405020304" pitchFamily="18" charset="0"/>
                <a:cs typeface="Times New Roman" panose="02020603050405020304" pitchFamily="18" charset="0"/>
              </a:rPr>
              <a:t>) or Digitalization  is the adoption of digital technology to transform services or businesses, through replacing non-digital or manual processes with digital processes or replacing older digital technology with newer digital technology. </a:t>
            </a:r>
          </a:p>
          <a:p>
            <a:pPr marL="0" indent="0" algn="just">
              <a:buNone/>
            </a:pPr>
            <a:r>
              <a:rPr lang="en-US" sz="2400" dirty="0">
                <a:latin typeface="Times New Roman" panose="02020603050405020304" pitchFamily="18" charset="0"/>
                <a:cs typeface="Times New Roman" panose="02020603050405020304" pitchFamily="18" charset="0"/>
              </a:rPr>
              <a:t>Digital solutions may enable – in addition to efficiency via automation – new types of innovation and creativity, rather than simply enhancing and supporting traditional methods</a:t>
            </a:r>
            <a:endParaRPr lang="en-US" sz="2400" b="1" u="sng" dirty="0">
              <a:latin typeface="Times New Roman" panose="02020603050405020304" pitchFamily="18" charset="0"/>
              <a:cs typeface="Times New Roman" panose="02020603050405020304" pitchFamily="18" charset="0"/>
            </a:endParaRPr>
          </a:p>
          <a:p>
            <a:endParaRPr lang="en-US" sz="2400" dirty="0"/>
          </a:p>
          <a:p>
            <a:pPr>
              <a:buNone/>
            </a:pPr>
            <a:endParaRPr lang="en-US" sz="2400" dirty="0"/>
          </a:p>
          <a:p>
            <a:pPr algn="just">
              <a:buNone/>
            </a:pPr>
            <a:endParaRPr lang="en-US" sz="2400" dirty="0"/>
          </a:p>
          <a:p>
            <a:pPr algn="just">
              <a:buNone/>
            </a:pPr>
            <a:endParaRPr lang="en-US" sz="2400" dirty="0"/>
          </a:p>
          <a:p>
            <a:pPr algn="just">
              <a:buNone/>
            </a:pPr>
            <a:endParaRPr lang="en-US" sz="2400" dirty="0"/>
          </a:p>
          <a:p>
            <a:pPr algn="just">
              <a:buNone/>
            </a:pPr>
            <a:endParaRPr lang="en-US" sz="3600" dirty="0"/>
          </a:p>
        </p:txBody>
      </p:sp>
      <p:sp>
        <p:nvSpPr>
          <p:cNvPr id="4" name="Date Placeholder 3"/>
          <p:cNvSpPr>
            <a:spLocks noGrp="1"/>
          </p:cNvSpPr>
          <p:nvPr>
            <p:ph type="dt" sz="half" idx="10"/>
          </p:nvPr>
        </p:nvSpPr>
        <p:spPr/>
        <p:txBody>
          <a:bodyPr/>
          <a:lstStyle/>
          <a:p>
            <a:fld id="{1A712314-B72D-4072-BB62-24B3BF25D3E3}"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26</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sz="2400" dirty="0"/>
              <a:t>Digital Transformation(CO4)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93852"/>
            <a:ext cx="8839200" cy="5257800"/>
          </a:xfrm>
        </p:spPr>
        <p:txBody>
          <a:bodyPr>
            <a:normAutofit/>
          </a:bodyPr>
          <a:lstStyle/>
          <a:p>
            <a:pPr>
              <a:buNone/>
            </a:pPr>
            <a:endParaRPr lang="en-US" sz="2200" dirty="0"/>
          </a:p>
          <a:p>
            <a:pPr algn="just"/>
            <a:r>
              <a:rPr lang="en-US" sz="2200" dirty="0">
                <a:latin typeface="Times New Roman" panose="02020603050405020304" pitchFamily="18" charset="0"/>
                <a:cs typeface="Times New Roman" panose="02020603050405020304" pitchFamily="18" charset="0"/>
              </a:rPr>
              <a:t>In a narrower sense, “digital transformation” may refer to the concept of “going paperless” or reaching a “digital business maturity” affecting both individual businesses and whole segments of society, such as government, mass communications, art, medicine, and science.</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debate surrounding digitalization has therefore gained increased practical importance for politics, business and social issues, and is linked to political work issues for community development, new changes in the practical business .</a:t>
            </a:r>
          </a:p>
          <a:p>
            <a:endParaRPr lang="en-US" sz="2200" b="1" u="sng" dirty="0"/>
          </a:p>
          <a:p>
            <a:endParaRPr lang="en-US" sz="2200" dirty="0"/>
          </a:p>
          <a:p>
            <a:pPr>
              <a:buNone/>
            </a:pPr>
            <a:endParaRPr lang="en-US" sz="2200" dirty="0"/>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sp>
        <p:nvSpPr>
          <p:cNvPr id="4" name="Date Placeholder 3"/>
          <p:cNvSpPr>
            <a:spLocks noGrp="1"/>
          </p:cNvSpPr>
          <p:nvPr>
            <p:ph type="dt" sz="half" idx="10"/>
          </p:nvPr>
        </p:nvSpPr>
        <p:spPr/>
        <p:txBody>
          <a:bodyPr/>
          <a:lstStyle/>
          <a:p>
            <a:fld id="{110AD9C2-061C-4C44-A212-7E6F20E1D83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27</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Digital Transformation(CO4)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410200"/>
          </a:xfrm>
        </p:spPr>
        <p:txBody>
          <a:bodyPr>
            <a:normAutofit/>
          </a:bodyPr>
          <a:lstStyle/>
          <a:p>
            <a:pPr>
              <a:buNone/>
            </a:pPr>
            <a:r>
              <a:rPr lang="en-US" sz="2000" i="1" dirty="0"/>
              <a:t>  </a:t>
            </a:r>
            <a:endParaRPr lang="en-US" u="sng" dirty="0"/>
          </a:p>
          <a:p>
            <a:pPr>
              <a:buNone/>
            </a:pPr>
            <a:r>
              <a:rPr lang="en-US" dirty="0"/>
              <a:t>     </a:t>
            </a:r>
          </a:p>
          <a:p>
            <a:pPr algn="just">
              <a:buNone/>
            </a:pPr>
            <a:endParaRPr lang="en-US" dirty="0"/>
          </a:p>
        </p:txBody>
      </p:sp>
      <p:sp>
        <p:nvSpPr>
          <p:cNvPr id="4" name="Date Placeholder 3"/>
          <p:cNvSpPr>
            <a:spLocks noGrp="1"/>
          </p:cNvSpPr>
          <p:nvPr>
            <p:ph type="dt" sz="half" idx="10"/>
          </p:nvPr>
        </p:nvSpPr>
        <p:spPr/>
        <p:txBody>
          <a:bodyPr/>
          <a:lstStyle/>
          <a:p>
            <a:fld id="{1627746E-C86B-4DBA-B1AA-A15BD098A4F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Digital transformation(CO4)</a:t>
            </a:r>
          </a:p>
        </p:txBody>
      </p:sp>
      <p:pic>
        <p:nvPicPr>
          <p:cNvPr id="9" name="Picture 8" descr="TOPIC 1"/>
          <p:cNvPicPr/>
          <p:nvPr/>
        </p:nvPicPr>
        <p:blipFill>
          <a:blip r:embed="rId2"/>
          <a:srcRect/>
          <a:stretch>
            <a:fillRect/>
          </a:stretch>
        </p:blipFill>
        <p:spPr bwMode="auto">
          <a:xfrm>
            <a:off x="990600" y="838200"/>
            <a:ext cx="7543800" cy="5410200"/>
          </a:xfrm>
          <a:prstGeom prst="rect">
            <a:avLst/>
          </a:prstGeom>
          <a:noFill/>
          <a:ln w="9525">
            <a:noFill/>
            <a:miter lim="800000"/>
            <a:headEnd/>
            <a:tailEnd/>
          </a:ln>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C340BB-83CF-4F44-9CA4-7D216539D6A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29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Digital Transformation(CO4)</a:t>
            </a:r>
          </a:p>
        </p:txBody>
      </p:sp>
      <p:pic>
        <p:nvPicPr>
          <p:cNvPr id="9" name="Content Placeholder 8"/>
          <p:cNvPicPr>
            <a:picLocks noGrp="1" noChangeAspect="1"/>
          </p:cNvPicPr>
          <p:nvPr>
            <p:ph idx="1"/>
          </p:nvPr>
        </p:nvPicPr>
        <p:blipFill rotWithShape="1">
          <a:blip r:embed="rId2"/>
          <a:srcRect b="5039"/>
          <a:stretch>
            <a:fillRect/>
          </a:stretch>
        </p:blipFill>
        <p:spPr>
          <a:xfrm>
            <a:off x="457200" y="990601"/>
            <a:ext cx="8382000" cy="4876800"/>
          </a:xfrm>
          <a:prstGeom prst="rect">
            <a:avLst/>
          </a:prstGeom>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28600" y="1124049"/>
          <a:ext cx="8686800" cy="4731820"/>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078134">
                  <a:extLst>
                    <a:ext uri="{9D8B030D-6E8A-4147-A177-3AD203B41FA5}">
                      <a16:colId xmlns:a16="http://schemas.microsoft.com/office/drawing/2014/main" val="20001"/>
                    </a:ext>
                  </a:extLst>
                </a:gridCol>
              </a:tblGrid>
              <a:tr h="367867">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33558">
                <a:tc>
                  <a:txBody>
                    <a:bodyPr/>
                    <a:lstStyle/>
                    <a:p>
                      <a:r>
                        <a:rPr lang="en-US" sz="2000" b="0" dirty="0">
                          <a:latin typeface="+mn-lt"/>
                          <a:cs typeface="Times New Roman" panose="02020603050405020304" pitchFamily="18" charset="0"/>
                        </a:rPr>
                        <a:t>10.</a:t>
                      </a:r>
                    </a:p>
                  </a:txBody>
                  <a:tcPr/>
                </a:tc>
                <a:tc>
                  <a:txBody>
                    <a:bodyPr/>
                    <a:lstStyle/>
                    <a:p>
                      <a:r>
                        <a:rPr lang="en-US" sz="2000" b="0" dirty="0">
                          <a:latin typeface="+mn-lt"/>
                          <a:cs typeface="Times New Roman" panose="02020603050405020304" pitchFamily="18" charset="0"/>
                        </a:rPr>
                        <a:t>Program Specific  Outcomes (PSOs)</a:t>
                      </a:r>
                    </a:p>
                  </a:txBody>
                  <a:tcPr/>
                </a:tc>
                <a:extLst>
                  <a:ext uri="{0D108BD9-81ED-4DB2-BD59-A6C34878D82A}">
                    <a16:rowId xmlns:a16="http://schemas.microsoft.com/office/drawing/2014/main" val="10001"/>
                  </a:ext>
                </a:extLst>
              </a:tr>
              <a:tr h="433558">
                <a:tc>
                  <a:txBody>
                    <a:bodyPr/>
                    <a:lstStyle/>
                    <a:p>
                      <a:r>
                        <a:rPr lang="en-US" sz="2000" b="0" dirty="0">
                          <a:latin typeface="+mn-lt"/>
                          <a:cs typeface="Times New Roman" panose="02020603050405020304"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dk1"/>
                          </a:solidFill>
                          <a:effectLst/>
                          <a:uLnTx/>
                          <a:uFillTx/>
                          <a:latin typeface="+mn-lt"/>
                          <a:cs typeface="Times New Roman" panose="02020603050405020304" pitchFamily="18" charset="0"/>
                        </a:rPr>
                        <a:t>Cos and PSOs Mapping</a:t>
                      </a:r>
                    </a:p>
                  </a:txBody>
                  <a:tcPr/>
                </a:tc>
                <a:extLst>
                  <a:ext uri="{0D108BD9-81ED-4DB2-BD59-A6C34878D82A}">
                    <a16:rowId xmlns:a16="http://schemas.microsoft.com/office/drawing/2014/main" val="10002"/>
                  </a:ext>
                </a:extLst>
              </a:tr>
              <a:tr h="433558">
                <a:tc>
                  <a:txBody>
                    <a:bodyPr/>
                    <a:lstStyle/>
                    <a:p>
                      <a:r>
                        <a:rPr lang="en-US" sz="2000" b="0" dirty="0">
                          <a:latin typeface="+mn-lt"/>
                          <a:cs typeface="Times New Roman" panose="02020603050405020304"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0" dirty="0">
                          <a:latin typeface="+mn-lt"/>
                          <a:cs typeface="Times New Roman" panose="02020603050405020304" pitchFamily="18" charset="0"/>
                        </a:rPr>
                        <a:t>Program Educational Objectives (PEOs)</a:t>
                      </a:r>
                    </a:p>
                  </a:txBody>
                  <a:tcPr/>
                </a:tc>
                <a:extLst>
                  <a:ext uri="{0D108BD9-81ED-4DB2-BD59-A6C34878D82A}">
                    <a16:rowId xmlns:a16="http://schemas.microsoft.com/office/drawing/2014/main" val="10003"/>
                  </a:ext>
                </a:extLst>
              </a:tr>
              <a:tr h="433558">
                <a:tc>
                  <a:txBody>
                    <a:bodyPr/>
                    <a:lstStyle/>
                    <a:p>
                      <a:r>
                        <a:rPr lang="en-US" sz="2000" b="0" dirty="0">
                          <a:latin typeface="+mn-lt"/>
                          <a:cs typeface="Times New Roman" panose="02020603050405020304" pitchFamily="18" charset="0"/>
                        </a:rPr>
                        <a:t>13.</a:t>
                      </a:r>
                    </a:p>
                  </a:txBody>
                  <a:tcPr/>
                </a:tc>
                <a:tc>
                  <a:txBody>
                    <a:bodyPr/>
                    <a:lstStyle/>
                    <a:p>
                      <a:r>
                        <a:rPr lang="en-US" sz="2000" b="0" dirty="0">
                          <a:latin typeface="+mn-lt"/>
                          <a:cs typeface="Times New Roman" panose="02020603050405020304" pitchFamily="18" charset="0"/>
                        </a:rPr>
                        <a:t>Result Analysis</a:t>
                      </a:r>
                    </a:p>
                  </a:txBody>
                  <a:tcPr/>
                </a:tc>
                <a:extLst>
                  <a:ext uri="{0D108BD9-81ED-4DB2-BD59-A6C34878D82A}">
                    <a16:rowId xmlns:a16="http://schemas.microsoft.com/office/drawing/2014/main" val="10004"/>
                  </a:ext>
                </a:extLst>
              </a:tr>
              <a:tr h="433558">
                <a:tc>
                  <a:txBody>
                    <a:bodyPr/>
                    <a:lstStyle/>
                    <a:p>
                      <a:r>
                        <a:rPr lang="en-US" sz="2000" b="0" dirty="0">
                          <a:latin typeface="+mn-lt"/>
                          <a:cs typeface="Times New Roman" panose="02020603050405020304" pitchFamily="18" charset="0"/>
                        </a:rPr>
                        <a:t>14.</a:t>
                      </a:r>
                    </a:p>
                  </a:txBody>
                  <a:tcPr/>
                </a:tc>
                <a:tc>
                  <a:txBody>
                    <a:bodyPr/>
                    <a:lstStyle/>
                    <a:p>
                      <a:r>
                        <a:rPr lang="en-US" sz="2000" b="0" dirty="0">
                          <a:latin typeface="+mn-lt"/>
                          <a:cs typeface="Times New Roman" panose="02020603050405020304" pitchFamily="18" charset="0"/>
                        </a:rPr>
                        <a:t>End Semester Question paper Templates</a:t>
                      </a:r>
                    </a:p>
                  </a:txBody>
                  <a:tcPr/>
                </a:tc>
                <a:extLst>
                  <a:ext uri="{0D108BD9-81ED-4DB2-BD59-A6C34878D82A}">
                    <a16:rowId xmlns:a16="http://schemas.microsoft.com/office/drawing/2014/main" val="10005"/>
                  </a:ext>
                </a:extLst>
              </a:tr>
              <a:tr h="433558">
                <a:tc>
                  <a:txBody>
                    <a:bodyPr/>
                    <a:lstStyle/>
                    <a:p>
                      <a:r>
                        <a:rPr lang="en-US" sz="2000" b="0" dirty="0">
                          <a:latin typeface="+mn-lt"/>
                          <a:cs typeface="Times New Roman" panose="02020603050405020304" pitchFamily="18" charset="0"/>
                        </a:rPr>
                        <a:t>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0" dirty="0">
                          <a:latin typeface="+mn-lt"/>
                          <a:cs typeface="Times New Roman" panose="02020603050405020304" pitchFamily="18" charset="0"/>
                        </a:rPr>
                        <a:t>Prequisite/Recap</a:t>
                      </a:r>
                    </a:p>
                  </a:txBody>
                  <a:tcPr/>
                </a:tc>
                <a:extLst>
                  <a:ext uri="{0D108BD9-81ED-4DB2-BD59-A6C34878D82A}">
                    <a16:rowId xmlns:a16="http://schemas.microsoft.com/office/drawing/2014/main" val="10006"/>
                  </a:ext>
                </a:extLst>
              </a:tr>
              <a:tr h="433558">
                <a:tc>
                  <a:txBody>
                    <a:bodyPr/>
                    <a:lstStyle/>
                    <a:p>
                      <a:r>
                        <a:rPr lang="en-US" sz="2000" b="0" dirty="0">
                          <a:latin typeface="+mn-lt"/>
                          <a:cs typeface="Times New Roman" panose="02020603050405020304" pitchFamily="18" charset="0"/>
                        </a:rPr>
                        <a:t>16.</a:t>
                      </a:r>
                    </a:p>
                  </a:txBody>
                  <a:tcPr/>
                </a:tc>
                <a:tc>
                  <a:txBody>
                    <a:bodyPr/>
                    <a:lstStyle/>
                    <a:p>
                      <a:r>
                        <a:rPr lang="en-US" sz="2000" b="0" dirty="0">
                          <a:latin typeface="+mn-lt"/>
                          <a:cs typeface="Times New Roman" panose="02020603050405020304" pitchFamily="18" charset="0"/>
                        </a:rPr>
                        <a:t>Brief Indtroduction about the Subject with Videos</a:t>
                      </a:r>
                    </a:p>
                  </a:txBody>
                  <a:tcPr/>
                </a:tc>
                <a:extLst>
                  <a:ext uri="{0D108BD9-81ED-4DB2-BD59-A6C34878D82A}">
                    <a16:rowId xmlns:a16="http://schemas.microsoft.com/office/drawing/2014/main" val="10007"/>
                  </a:ext>
                </a:extLst>
              </a:tr>
              <a:tr h="433558">
                <a:tc>
                  <a:txBody>
                    <a:bodyPr/>
                    <a:lstStyle/>
                    <a:p>
                      <a:r>
                        <a:rPr lang="en-US" sz="2000" b="0" dirty="0">
                          <a:latin typeface="+mn-lt"/>
                          <a:cs typeface="Times New Roman" panose="02020603050405020304" pitchFamily="18" charset="0"/>
                        </a:rPr>
                        <a:t>17.</a:t>
                      </a:r>
                    </a:p>
                  </a:txBody>
                  <a:tcPr/>
                </a:tc>
                <a:tc>
                  <a:txBody>
                    <a:bodyPr/>
                    <a:lstStyle/>
                    <a:p>
                      <a:r>
                        <a:rPr lang="en-US" sz="2000" b="0" dirty="0">
                          <a:latin typeface="+mn-lt"/>
                          <a:cs typeface="Times New Roman" panose="02020603050405020304" pitchFamily="18" charset="0"/>
                        </a:rPr>
                        <a:t>Unit Contents</a:t>
                      </a:r>
                    </a:p>
                  </a:txBody>
                  <a:tcPr/>
                </a:tc>
                <a:extLst>
                  <a:ext uri="{0D108BD9-81ED-4DB2-BD59-A6C34878D82A}">
                    <a16:rowId xmlns:a16="http://schemas.microsoft.com/office/drawing/2014/main" val="10008"/>
                  </a:ext>
                </a:extLst>
              </a:tr>
              <a:tr h="433558">
                <a:tc>
                  <a:txBody>
                    <a:bodyPr/>
                    <a:lstStyle/>
                    <a:p>
                      <a:r>
                        <a:rPr lang="en-US" sz="2000" b="0" dirty="0">
                          <a:latin typeface="+mn-lt"/>
                          <a:cs typeface="Times New Roman" panose="02020603050405020304" pitchFamily="18" charset="0"/>
                        </a:rPr>
                        <a:t>18.</a:t>
                      </a:r>
                    </a:p>
                  </a:txBody>
                  <a:tcPr/>
                </a:tc>
                <a:tc>
                  <a:txBody>
                    <a:bodyPr/>
                    <a:lstStyle/>
                    <a:p>
                      <a:r>
                        <a:rPr lang="en-US" sz="2000" b="0" dirty="0">
                          <a:latin typeface="+mn-lt"/>
                          <a:cs typeface="Times New Roman" panose="02020603050405020304" pitchFamily="18" charset="0"/>
                        </a:rPr>
                        <a:t>Unit</a:t>
                      </a:r>
                      <a:r>
                        <a:rPr lang="en-US" sz="2000" b="0" baseline="0" dirty="0">
                          <a:latin typeface="+mn-lt"/>
                          <a:cs typeface="Times New Roman" panose="02020603050405020304" pitchFamily="18" charset="0"/>
                        </a:rPr>
                        <a:t> Objectives</a:t>
                      </a:r>
                      <a:endParaRPr lang="en-US" sz="2000" b="0" dirty="0">
                        <a:latin typeface="+mn-lt"/>
                        <a:cs typeface="Times New Roman" panose="02020603050405020304" pitchFamily="18" charset="0"/>
                      </a:endParaRPr>
                    </a:p>
                  </a:txBody>
                  <a:tcPr/>
                </a:tc>
                <a:extLst>
                  <a:ext uri="{0D108BD9-81ED-4DB2-BD59-A6C34878D82A}">
                    <a16:rowId xmlns:a16="http://schemas.microsoft.com/office/drawing/2014/main" val="10009"/>
                  </a:ext>
                </a:extLst>
              </a:tr>
              <a:tr h="433558">
                <a:tc>
                  <a:txBody>
                    <a:bodyPr/>
                    <a:lstStyle/>
                    <a:p>
                      <a:r>
                        <a:rPr lang="en-US" sz="2000" b="0" dirty="0">
                          <a:latin typeface="+mn-lt"/>
                          <a:cs typeface="Times New Roman" panose="02020603050405020304" pitchFamily="18" charset="0"/>
                        </a:rPr>
                        <a:t>19.</a:t>
                      </a:r>
                    </a:p>
                  </a:txBody>
                  <a:tcPr/>
                </a:tc>
                <a:tc>
                  <a:txBody>
                    <a:bodyPr/>
                    <a:lstStyle/>
                    <a:p>
                      <a:r>
                        <a:rPr lang="en-US" sz="2000" b="0" dirty="0">
                          <a:latin typeface="+mn-lt"/>
                          <a:cs typeface="Times New Roman" panose="02020603050405020304" pitchFamily="18" charset="0"/>
                        </a:rPr>
                        <a:t>Topic Objectives/Topic Outcome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t>3</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anose="02020603050405020304" pitchFamily="18" charset="0"/>
              </a:rPr>
              <a:t>Index/Content</a:t>
            </a:r>
          </a:p>
        </p:txBody>
      </p:sp>
      <p:sp>
        <p:nvSpPr>
          <p:cNvPr id="10" name="Date Placeholder 9"/>
          <p:cNvSpPr>
            <a:spLocks noGrp="1"/>
          </p:cNvSpPr>
          <p:nvPr>
            <p:ph type="dt" sz="half" idx="10"/>
          </p:nvPr>
        </p:nvSpPr>
        <p:spPr/>
        <p:txBody>
          <a:bodyPr/>
          <a:lstStyle/>
          <a:p>
            <a:fld id="{30623125-5327-48D3-825E-46833793BCB2}" type="datetime1">
              <a:rPr lang="en-US" smtClean="0"/>
              <a:t>28-May-24</a:t>
            </a:fld>
            <a:endParaRPr lang="en-US" dirty="0"/>
          </a:p>
        </p:txBody>
      </p:sp>
      <p:sp>
        <p:nvSpPr>
          <p:cNvPr id="11" name="Footer Placeholder 10"/>
          <p:cNvSpPr>
            <a:spLocks noGrp="1"/>
          </p:cNvSpPr>
          <p:nvPr>
            <p:ph type="ftr" sz="quarter" idx="11"/>
          </p:nvPr>
        </p:nvSpPr>
        <p:spPr>
          <a:xfrm>
            <a:off x="1676400" y="6356350"/>
            <a:ext cx="6400800" cy="365125"/>
          </a:xfrm>
        </p:spPr>
        <p:txBody>
          <a:bodyPr/>
          <a:lstStyle/>
          <a:p>
            <a:r>
              <a:rPr lang="en-US"/>
              <a:t>Dr. Priyanka Malhotra           Digital Marketing               Unit 4</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914400"/>
            <a:ext cx="7543800" cy="5029199"/>
          </a:xfrm>
        </p:spPr>
        <p:txBody>
          <a:bodyPr>
            <a:noAutofit/>
          </a:bodyPr>
          <a:lstStyle/>
          <a:p>
            <a:pPr marR="5080" algn="just">
              <a:lnSpc>
                <a:spcPct val="150000"/>
              </a:lnSpc>
              <a:spcBef>
                <a:spcPts val="310"/>
              </a:spcBef>
            </a:pPr>
            <a:r>
              <a:rPr lang="en-US" sz="2000" spc="55" dirty="0">
                <a:latin typeface="Times New Roman" panose="02020603050405020304" pitchFamily="18" charset="0"/>
                <a:cs typeface="Times New Roman" panose="02020603050405020304" pitchFamily="18" charset="0"/>
              </a:rPr>
              <a:t>The</a:t>
            </a:r>
            <a:r>
              <a:rPr lang="en-US" sz="2000" spc="-5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proliferation</a:t>
            </a:r>
            <a:r>
              <a:rPr lang="en-US" sz="2000" spc="-35"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and</a:t>
            </a:r>
            <a:r>
              <a:rPr lang="en-US" sz="2000" spc="-4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convergence</a:t>
            </a:r>
            <a:r>
              <a:rPr lang="en-US" sz="2000" spc="-6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of</a:t>
            </a:r>
            <a:r>
              <a:rPr lang="en-US" sz="2000" spc="-7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digital</a:t>
            </a:r>
            <a:r>
              <a:rPr lang="en-US" sz="2000" spc="-30" dirty="0">
                <a:latin typeface="Times New Roman" panose="02020603050405020304" pitchFamily="18" charset="0"/>
                <a:cs typeface="Times New Roman" panose="02020603050405020304" pitchFamily="18" charset="0"/>
              </a:rPr>
              <a:t> </a:t>
            </a:r>
            <a:r>
              <a:rPr lang="en-US" sz="2000" spc="45" dirty="0">
                <a:latin typeface="Times New Roman" panose="02020603050405020304" pitchFamily="18" charset="0"/>
                <a:cs typeface="Times New Roman" panose="02020603050405020304" pitchFamily="18" charset="0"/>
              </a:rPr>
              <a:t>technologies</a:t>
            </a:r>
            <a:r>
              <a:rPr lang="en-US" sz="2000" spc="-5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like </a:t>
            </a:r>
            <a:r>
              <a:rPr lang="en-US" sz="2000" b="1" spc="-30" dirty="0">
                <a:latin typeface="Times New Roman" panose="02020603050405020304" pitchFamily="18" charset="0"/>
                <a:cs typeface="Times New Roman" panose="02020603050405020304" pitchFamily="18" charset="0"/>
              </a:rPr>
              <a:t>SMACIT</a:t>
            </a:r>
            <a:r>
              <a:rPr lang="en-US" sz="2000" b="1"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(Social,</a:t>
            </a:r>
            <a:r>
              <a:rPr lang="en-US" sz="2000" spc="-4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Mobile,</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Analytics,</a:t>
            </a:r>
            <a:r>
              <a:rPr lang="en-US" sz="2000" spc="-45"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Cloud</a:t>
            </a:r>
            <a:r>
              <a:rPr lang="en-US" sz="2000" spc="-40"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and  </a:t>
            </a:r>
            <a:r>
              <a:rPr lang="en-US" sz="2000" spc="-10" dirty="0">
                <a:latin typeface="Times New Roman" panose="02020603050405020304" pitchFamily="18" charset="0"/>
                <a:cs typeface="Times New Roman" panose="02020603050405020304" pitchFamily="18" charset="0"/>
              </a:rPr>
              <a:t>Internet </a:t>
            </a:r>
            <a:r>
              <a:rPr lang="en-US" sz="2000" spc="10" dirty="0">
                <a:latin typeface="Times New Roman" panose="02020603050405020304" pitchFamily="18" charset="0"/>
                <a:cs typeface="Times New Roman" panose="02020603050405020304" pitchFamily="18" charset="0"/>
              </a:rPr>
              <a:t>of </a:t>
            </a:r>
            <a:r>
              <a:rPr lang="en-US" sz="2000" spc="5" dirty="0">
                <a:latin typeface="Times New Roman" panose="02020603050405020304" pitchFamily="18" charset="0"/>
                <a:cs typeface="Times New Roman" panose="02020603050405020304" pitchFamily="18" charset="0"/>
              </a:rPr>
              <a:t>things) </a:t>
            </a:r>
            <a:r>
              <a:rPr lang="en-US" sz="2000" spc="65" dirty="0">
                <a:latin typeface="Times New Roman" panose="02020603050405020304" pitchFamily="18" charset="0"/>
                <a:cs typeface="Times New Roman" panose="02020603050405020304" pitchFamily="18" charset="0"/>
              </a:rPr>
              <a:t>has </a:t>
            </a:r>
            <a:r>
              <a:rPr lang="en-US" sz="2000" spc="25" dirty="0">
                <a:latin typeface="Times New Roman" panose="02020603050405020304" pitchFamily="18" charset="0"/>
                <a:cs typeface="Times New Roman" panose="02020603050405020304" pitchFamily="18" charset="0"/>
              </a:rPr>
              <a:t>created </a:t>
            </a:r>
            <a:r>
              <a:rPr lang="en-US" sz="2000" dirty="0">
                <a:latin typeface="Times New Roman" panose="02020603050405020304" pitchFamily="18" charset="0"/>
                <a:cs typeface="Times New Roman" panose="02020603050405020304" pitchFamily="18" charset="0"/>
              </a:rPr>
              <a:t>significant threats </a:t>
            </a:r>
            <a:r>
              <a:rPr lang="en-US" sz="2000" spc="60" dirty="0">
                <a:latin typeface="Times New Roman" panose="02020603050405020304" pitchFamily="18" charset="0"/>
                <a:cs typeface="Times New Roman" panose="02020603050405020304" pitchFamily="18" charset="0"/>
              </a:rPr>
              <a:t>and </a:t>
            </a:r>
            <a:r>
              <a:rPr lang="en-US" sz="2000" spc="15" dirty="0">
                <a:latin typeface="Times New Roman" panose="02020603050405020304" pitchFamily="18" charset="0"/>
                <a:cs typeface="Times New Roman" panose="02020603050405020304" pitchFamily="18" charset="0"/>
              </a:rPr>
              <a:t>opportunities </a:t>
            </a:r>
            <a:r>
              <a:rPr lang="en-US" sz="2000" spc="-5" dirty="0">
                <a:latin typeface="Times New Roman" panose="02020603050405020304" pitchFamily="18" charset="0"/>
                <a:cs typeface="Times New Roman" panose="02020603050405020304" pitchFamily="18" charset="0"/>
              </a:rPr>
              <a:t>to </a:t>
            </a:r>
            <a:r>
              <a:rPr lang="en-US" sz="2000" spc="35" dirty="0">
                <a:latin typeface="Times New Roman" panose="02020603050405020304" pitchFamily="18" charset="0"/>
                <a:cs typeface="Times New Roman" panose="02020603050405020304" pitchFamily="18" charset="0"/>
              </a:rPr>
              <a:t>established </a:t>
            </a:r>
            <a:r>
              <a:rPr lang="en-US" sz="2000" spc="25" dirty="0">
                <a:latin typeface="Times New Roman" panose="02020603050405020304" pitchFamily="18" charset="0"/>
                <a:cs typeface="Times New Roman" panose="02020603050405020304" pitchFamily="18" charset="0"/>
              </a:rPr>
              <a:t>companies.</a:t>
            </a:r>
          </a:p>
          <a:p>
            <a:pPr marR="5080" algn="just">
              <a:lnSpc>
                <a:spcPct val="150000"/>
              </a:lnSpc>
              <a:spcBef>
                <a:spcPts val="310"/>
              </a:spcBef>
            </a:pPr>
            <a:r>
              <a:rPr lang="en-US" sz="2000" spc="75" dirty="0">
                <a:latin typeface="Times New Roman" panose="02020603050405020304" pitchFamily="18" charset="0"/>
                <a:cs typeface="Times New Roman" panose="02020603050405020304" pitchFamily="18" charset="0"/>
              </a:rPr>
              <a:t>Business  </a:t>
            </a:r>
            <a:r>
              <a:rPr lang="en-US" sz="2000" spc="35" dirty="0">
                <a:latin typeface="Times New Roman" panose="02020603050405020304" pitchFamily="18" charset="0"/>
                <a:cs typeface="Times New Roman" panose="02020603050405020304" pitchFamily="18" charset="0"/>
              </a:rPr>
              <a:t>leaders</a:t>
            </a:r>
            <a:r>
              <a:rPr lang="en-US" sz="2000" spc="-50" dirty="0">
                <a:latin typeface="Times New Roman" panose="02020603050405020304" pitchFamily="18" charset="0"/>
                <a:cs typeface="Times New Roman" panose="02020603050405020304" pitchFamily="18" charset="0"/>
              </a:rPr>
              <a:t> </a:t>
            </a:r>
            <a:r>
              <a:rPr lang="en-US" sz="2000" spc="60" dirty="0">
                <a:latin typeface="Times New Roman" panose="02020603050405020304" pitchFamily="18" charset="0"/>
                <a:cs typeface="Times New Roman" panose="02020603050405020304" pitchFamily="18" charset="0"/>
              </a:rPr>
              <a:t>have started to</a:t>
            </a:r>
            <a:r>
              <a:rPr lang="en-US" sz="2000" spc="-60"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rethink</a:t>
            </a:r>
            <a:r>
              <a:rPr lang="en-US" sz="2000" b="1" i="1" spc="-75" dirty="0">
                <a:latin typeface="Times New Roman" panose="02020603050405020304" pitchFamily="18" charset="0"/>
                <a:cs typeface="Times New Roman" panose="02020603050405020304" pitchFamily="18" charset="0"/>
              </a:rPr>
              <a:t> </a:t>
            </a:r>
            <a:r>
              <a:rPr lang="en-US" sz="2000" b="1" i="1" spc="-30" dirty="0">
                <a:latin typeface="Times New Roman" panose="02020603050405020304" pitchFamily="18" charset="0"/>
                <a:cs typeface="Times New Roman" panose="02020603050405020304" pitchFamily="18" charset="0"/>
              </a:rPr>
              <a:t>their</a:t>
            </a:r>
            <a:r>
              <a:rPr lang="en-US" sz="2000" b="1" i="1" spc="-60" dirty="0">
                <a:latin typeface="Times New Roman" panose="02020603050405020304" pitchFamily="18" charset="0"/>
                <a:cs typeface="Times New Roman" panose="02020603050405020304" pitchFamily="18" charset="0"/>
              </a:rPr>
              <a:t> </a:t>
            </a:r>
            <a:r>
              <a:rPr lang="en-US" sz="2000" b="1" i="1" spc="70" dirty="0">
                <a:latin typeface="Times New Roman" panose="02020603050405020304" pitchFamily="18" charset="0"/>
                <a:cs typeface="Times New Roman" panose="02020603050405020304" pitchFamily="18" charset="0"/>
              </a:rPr>
              <a:t>business</a:t>
            </a:r>
            <a:r>
              <a:rPr lang="en-US" sz="2000" b="1" i="1" spc="-75" dirty="0">
                <a:latin typeface="Times New Roman" panose="02020603050405020304" pitchFamily="18" charset="0"/>
                <a:cs typeface="Times New Roman" panose="02020603050405020304" pitchFamily="18" charset="0"/>
              </a:rPr>
              <a:t> </a:t>
            </a:r>
            <a:r>
              <a:rPr lang="en-US" sz="2000" b="1" i="1" spc="20" dirty="0">
                <a:latin typeface="Times New Roman" panose="02020603050405020304" pitchFamily="18" charset="0"/>
                <a:cs typeface="Times New Roman" panose="02020603050405020304" pitchFamily="18" charset="0"/>
              </a:rPr>
              <a:t>strategies</a:t>
            </a:r>
            <a:r>
              <a:rPr lang="en-US" sz="2000" b="1" i="1" spc="-75" dirty="0">
                <a:latin typeface="Times New Roman" panose="02020603050405020304" pitchFamily="18" charset="0"/>
                <a:cs typeface="Times New Roman" panose="02020603050405020304" pitchFamily="18" charset="0"/>
              </a:rPr>
              <a:t> </a:t>
            </a:r>
            <a:r>
              <a:rPr lang="en-US" sz="2000" b="1" i="1" spc="60" dirty="0">
                <a:latin typeface="Times New Roman" panose="02020603050405020304" pitchFamily="18" charset="0"/>
                <a:cs typeface="Times New Roman" panose="02020603050405020304" pitchFamily="18" charset="0"/>
              </a:rPr>
              <a:t>and</a:t>
            </a:r>
            <a:r>
              <a:rPr lang="en-US" sz="2000" b="1" i="1" spc="-45" dirty="0">
                <a:latin typeface="Times New Roman" panose="02020603050405020304" pitchFamily="18" charset="0"/>
                <a:cs typeface="Times New Roman" panose="02020603050405020304" pitchFamily="18" charset="0"/>
              </a:rPr>
              <a:t> </a:t>
            </a:r>
            <a:r>
              <a:rPr lang="en-US" sz="2000" b="1" i="1" spc="60" dirty="0">
                <a:latin typeface="Times New Roman" panose="02020603050405020304" pitchFamily="18" charset="0"/>
                <a:cs typeface="Times New Roman" panose="02020603050405020304" pitchFamily="18" charset="0"/>
              </a:rPr>
              <a:t>develop</a:t>
            </a:r>
            <a:r>
              <a:rPr lang="en-US" sz="2000" b="1" i="1" spc="-55" dirty="0">
                <a:latin typeface="Times New Roman" panose="02020603050405020304" pitchFamily="18" charset="0"/>
                <a:cs typeface="Times New Roman" panose="02020603050405020304" pitchFamily="18" charset="0"/>
              </a:rPr>
              <a:t> </a:t>
            </a:r>
            <a:r>
              <a:rPr lang="en-US" sz="2000" b="1" i="1" spc="20" dirty="0">
                <a:latin typeface="Times New Roman" panose="02020603050405020304" pitchFamily="18" charset="0"/>
                <a:cs typeface="Times New Roman" panose="02020603050405020304" pitchFamily="18" charset="0"/>
              </a:rPr>
              <a:t>what</a:t>
            </a:r>
            <a:r>
              <a:rPr lang="en-US" sz="2000" b="1" i="1" spc="-60" dirty="0">
                <a:latin typeface="Times New Roman" panose="02020603050405020304" pitchFamily="18" charset="0"/>
                <a:cs typeface="Times New Roman" panose="02020603050405020304" pitchFamily="18" charset="0"/>
              </a:rPr>
              <a:t> </a:t>
            </a:r>
            <a:r>
              <a:rPr lang="en-US" sz="2000" b="1" i="1" spc="85" dirty="0">
                <a:latin typeface="Times New Roman" panose="02020603050405020304" pitchFamily="18" charset="0"/>
                <a:cs typeface="Times New Roman" panose="02020603050405020304" pitchFamily="18" charset="0"/>
              </a:rPr>
              <a:t>we</a:t>
            </a:r>
            <a:r>
              <a:rPr lang="en-US" sz="2000" b="1" i="1" spc="-70"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refer</a:t>
            </a:r>
            <a:r>
              <a:rPr lang="en-US" sz="2000" b="1" i="1" spc="-65" dirty="0">
                <a:latin typeface="Times New Roman" panose="02020603050405020304" pitchFamily="18" charset="0"/>
                <a:cs typeface="Times New Roman" panose="02020603050405020304" pitchFamily="18" charset="0"/>
              </a:rPr>
              <a:t> </a:t>
            </a:r>
            <a:r>
              <a:rPr lang="en-US" sz="2000" b="1" i="1" spc="75" dirty="0">
                <a:latin typeface="Times New Roman" panose="02020603050405020304" pitchFamily="18" charset="0"/>
                <a:cs typeface="Times New Roman" panose="02020603050405020304" pitchFamily="18" charset="0"/>
              </a:rPr>
              <a:t>as</a:t>
            </a:r>
            <a:r>
              <a:rPr lang="en-US" sz="2000" b="1" i="1" spc="-60"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digital</a:t>
            </a:r>
            <a:r>
              <a:rPr lang="en-US" sz="2000" b="1" i="1" spc="-55"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strategy</a:t>
            </a:r>
            <a:r>
              <a:rPr lang="en-US" sz="2000" spc="-10" dirty="0">
                <a:latin typeface="Times New Roman" panose="02020603050405020304" pitchFamily="18" charset="0"/>
                <a:cs typeface="Times New Roman" panose="02020603050405020304" pitchFamily="18" charset="0"/>
              </a:rPr>
              <a:t>.</a:t>
            </a:r>
          </a:p>
          <a:p>
            <a:pPr marR="5080" algn="just">
              <a:lnSpc>
                <a:spcPct val="150000"/>
              </a:lnSpc>
              <a:spcBef>
                <a:spcPts val="310"/>
              </a:spcBef>
            </a:pPr>
            <a:r>
              <a:rPr lang="en-US" sz="2000" spc="5" dirty="0">
                <a:latin typeface="Times New Roman" panose="02020603050405020304" pitchFamily="18" charset="0"/>
                <a:cs typeface="Times New Roman" panose="02020603050405020304" pitchFamily="18" charset="0"/>
              </a:rPr>
              <a:t>The </a:t>
            </a:r>
            <a:r>
              <a:rPr lang="en-US" sz="2000" b="1" i="1" spc="65" dirty="0">
                <a:latin typeface="Times New Roman" panose="02020603050405020304" pitchFamily="18" charset="0"/>
                <a:cs typeface="Times New Roman" panose="02020603050405020304" pitchFamily="18" charset="0"/>
              </a:rPr>
              <a:t>changing</a:t>
            </a:r>
            <a:r>
              <a:rPr lang="en-US" sz="2000" b="1" i="1" spc="-60" dirty="0">
                <a:latin typeface="Times New Roman" panose="02020603050405020304" pitchFamily="18" charset="0"/>
                <a:cs typeface="Times New Roman" panose="02020603050405020304" pitchFamily="18" charset="0"/>
              </a:rPr>
              <a:t> </a:t>
            </a:r>
            <a:r>
              <a:rPr lang="en-US" sz="2000" b="1" i="1" spc="60" dirty="0">
                <a:latin typeface="Times New Roman" panose="02020603050405020304" pitchFamily="18" charset="0"/>
                <a:cs typeface="Times New Roman" panose="02020603050405020304" pitchFamily="18" charset="0"/>
              </a:rPr>
              <a:t>landscape</a:t>
            </a:r>
            <a:r>
              <a:rPr lang="en-US" sz="2000" b="1" i="1" spc="-45" dirty="0">
                <a:latin typeface="Times New Roman" panose="02020603050405020304" pitchFamily="18" charset="0"/>
                <a:cs typeface="Times New Roman" panose="02020603050405020304" pitchFamily="18" charset="0"/>
              </a:rPr>
              <a:t> </a:t>
            </a:r>
            <a:r>
              <a:rPr lang="en-US" sz="2000" b="1" i="1" spc="-30" dirty="0">
                <a:latin typeface="Times New Roman" panose="02020603050405020304" pitchFamily="18" charset="0"/>
                <a:cs typeface="Times New Roman" panose="02020603050405020304" pitchFamily="18" charset="0"/>
              </a:rPr>
              <a:t>in</a:t>
            </a:r>
            <a:r>
              <a:rPr lang="en-US" sz="2000" b="1" i="1" spc="-70" dirty="0">
                <a:latin typeface="Times New Roman" panose="02020603050405020304" pitchFamily="18" charset="0"/>
                <a:cs typeface="Times New Roman" panose="02020603050405020304" pitchFamily="18" charset="0"/>
              </a:rPr>
              <a:t> </a:t>
            </a:r>
            <a:r>
              <a:rPr lang="en-US" sz="2000" b="1" i="1" spc="35" dirty="0">
                <a:latin typeface="Times New Roman" panose="02020603050405020304" pitchFamily="18" charset="0"/>
                <a:cs typeface="Times New Roman" panose="02020603050405020304" pitchFamily="18" charset="0"/>
              </a:rPr>
              <a:t>both</a:t>
            </a:r>
            <a:r>
              <a:rPr lang="en-US" sz="2000" b="1" i="1" spc="-45" dirty="0">
                <a:latin typeface="Times New Roman" panose="02020603050405020304" pitchFamily="18" charset="0"/>
                <a:cs typeface="Times New Roman" panose="02020603050405020304" pitchFamily="18" charset="0"/>
              </a:rPr>
              <a:t> </a:t>
            </a:r>
            <a:r>
              <a:rPr lang="en-US" sz="2000" b="1" i="1" spc="-5" dirty="0">
                <a:latin typeface="Times New Roman" panose="02020603050405020304" pitchFamily="18" charset="0"/>
                <a:cs typeface="Times New Roman" panose="02020603050405020304" pitchFamily="18" charset="0"/>
              </a:rPr>
              <a:t>private</a:t>
            </a:r>
            <a:r>
              <a:rPr lang="en-US" sz="2000" b="1" i="1" spc="-45" dirty="0">
                <a:latin typeface="Times New Roman" panose="02020603050405020304" pitchFamily="18" charset="0"/>
                <a:cs typeface="Times New Roman" panose="02020603050405020304" pitchFamily="18" charset="0"/>
              </a:rPr>
              <a:t> </a:t>
            </a:r>
            <a:r>
              <a:rPr lang="en-US" sz="2000" b="1" i="1" spc="60" dirty="0">
                <a:latin typeface="Times New Roman" panose="02020603050405020304" pitchFamily="18" charset="0"/>
                <a:cs typeface="Times New Roman" panose="02020603050405020304" pitchFamily="18" charset="0"/>
              </a:rPr>
              <a:t>and  </a:t>
            </a:r>
            <a:r>
              <a:rPr lang="en-US" sz="2000" b="1" i="1" spc="30" dirty="0">
                <a:latin typeface="Times New Roman" panose="02020603050405020304" pitchFamily="18" charset="0"/>
                <a:cs typeface="Times New Roman" panose="02020603050405020304" pitchFamily="18" charset="0"/>
              </a:rPr>
              <a:t>public </a:t>
            </a:r>
            <a:r>
              <a:rPr lang="en-US" sz="2000" b="1" i="1" dirty="0">
                <a:latin typeface="Times New Roman" panose="02020603050405020304" pitchFamily="18" charset="0"/>
                <a:cs typeface="Times New Roman" panose="02020603050405020304" pitchFamily="18" charset="0"/>
              </a:rPr>
              <a:t>enterprises</a:t>
            </a:r>
            <a:r>
              <a:rPr lang="en-US" sz="2000"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changing </a:t>
            </a:r>
            <a:r>
              <a:rPr lang="en-US" sz="2000" spc="5" dirty="0">
                <a:latin typeface="Times New Roman" panose="02020603050405020304" pitchFamily="18" charset="0"/>
                <a:cs typeface="Times New Roman" panose="02020603050405020304" pitchFamily="18" charset="0"/>
              </a:rPr>
              <a:t>the </a:t>
            </a:r>
            <a:r>
              <a:rPr lang="en-US" sz="2000" spc="65" dirty="0">
                <a:latin typeface="Times New Roman" panose="02020603050405020304" pitchFamily="18" charset="0"/>
                <a:cs typeface="Times New Roman" panose="02020603050405020304" pitchFamily="18" charset="0"/>
              </a:rPr>
              <a:t>way </a:t>
            </a:r>
            <a:r>
              <a:rPr lang="en-US" sz="2000" spc="20" dirty="0">
                <a:latin typeface="Times New Roman" panose="02020603050405020304" pitchFamily="18" charset="0"/>
                <a:cs typeface="Times New Roman" panose="02020603050405020304" pitchFamily="18" charset="0"/>
              </a:rPr>
              <a:t>organizations </a:t>
            </a:r>
            <a:r>
              <a:rPr lang="en-US" sz="2000" b="1" i="1" spc="100" dirty="0">
                <a:latin typeface="Times New Roman" panose="02020603050405020304" pitchFamily="18" charset="0"/>
                <a:cs typeface="Times New Roman" panose="02020603050405020304" pitchFamily="18" charset="0"/>
              </a:rPr>
              <a:t>assess </a:t>
            </a:r>
            <a:r>
              <a:rPr lang="en-US" sz="2000" b="1" i="1" spc="-5" dirty="0">
                <a:latin typeface="Times New Roman" panose="02020603050405020304" pitchFamily="18" charset="0"/>
                <a:cs typeface="Times New Roman" panose="02020603050405020304" pitchFamily="18" charset="0"/>
              </a:rPr>
              <a:t>opportunities,  </a:t>
            </a:r>
            <a:r>
              <a:rPr lang="en-US" sz="2000" b="1" i="1" spc="60" dirty="0">
                <a:latin typeface="Times New Roman" panose="02020603050405020304" pitchFamily="18" charset="0"/>
                <a:cs typeface="Times New Roman" panose="02020603050405020304" pitchFamily="18" charset="0"/>
              </a:rPr>
              <a:t>develop</a:t>
            </a:r>
            <a:r>
              <a:rPr lang="en-US" sz="2000" b="1" i="1" spc="-55" dirty="0">
                <a:latin typeface="Times New Roman" panose="02020603050405020304" pitchFamily="18" charset="0"/>
                <a:cs typeface="Times New Roman" panose="02020603050405020304" pitchFamily="18" charset="0"/>
              </a:rPr>
              <a:t> </a:t>
            </a:r>
            <a:r>
              <a:rPr lang="en-US" sz="2000" b="1" i="1" spc="55" dirty="0">
                <a:latin typeface="Times New Roman" panose="02020603050405020304" pitchFamily="18" charset="0"/>
                <a:cs typeface="Times New Roman" panose="02020603050405020304" pitchFamily="18" charset="0"/>
              </a:rPr>
              <a:t>and</a:t>
            </a:r>
            <a:r>
              <a:rPr lang="en-US" sz="2000" b="1" i="1" spc="-60" dirty="0">
                <a:latin typeface="Times New Roman" panose="02020603050405020304" pitchFamily="18" charset="0"/>
                <a:cs typeface="Times New Roman" panose="02020603050405020304" pitchFamily="18" charset="0"/>
              </a:rPr>
              <a:t> </a:t>
            </a:r>
            <a:r>
              <a:rPr lang="en-US" sz="2000" b="1" i="1" spc="10" dirty="0">
                <a:latin typeface="Times New Roman" panose="02020603050405020304" pitchFamily="18" charset="0"/>
                <a:cs typeface="Times New Roman" panose="02020603050405020304" pitchFamily="18" charset="0"/>
              </a:rPr>
              <a:t>deliver</a:t>
            </a:r>
            <a:r>
              <a:rPr lang="en-US" sz="2000" b="1" i="1" spc="-45" dirty="0">
                <a:latin typeface="Times New Roman" panose="02020603050405020304" pitchFamily="18" charset="0"/>
                <a:cs typeface="Times New Roman" panose="02020603050405020304" pitchFamily="18" charset="0"/>
              </a:rPr>
              <a:t> </a:t>
            </a:r>
            <a:r>
              <a:rPr lang="en-US" sz="2000" b="1" i="1" spc="50" dirty="0">
                <a:latin typeface="Times New Roman" panose="02020603050405020304" pitchFamily="18" charset="0"/>
                <a:cs typeface="Times New Roman" panose="02020603050405020304" pitchFamily="18" charset="0"/>
              </a:rPr>
              <a:t>products</a:t>
            </a:r>
            <a:r>
              <a:rPr lang="en-US" sz="2000" b="1" i="1" spc="-55" dirty="0">
                <a:latin typeface="Times New Roman" panose="02020603050405020304" pitchFamily="18" charset="0"/>
                <a:cs typeface="Times New Roman" panose="02020603050405020304" pitchFamily="18" charset="0"/>
              </a:rPr>
              <a:t> </a:t>
            </a:r>
            <a:r>
              <a:rPr lang="en-US" sz="2000" b="1" i="1" spc="55" dirty="0">
                <a:latin typeface="Times New Roman" panose="02020603050405020304" pitchFamily="18" charset="0"/>
                <a:cs typeface="Times New Roman" panose="02020603050405020304" pitchFamily="18" charset="0"/>
              </a:rPr>
              <a:t>and</a:t>
            </a:r>
            <a:r>
              <a:rPr lang="en-US" sz="2000" b="1" i="1" spc="-45"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services,</a:t>
            </a:r>
            <a:r>
              <a:rPr lang="en-US" sz="2000" b="1" i="1" spc="-70" dirty="0">
                <a:latin typeface="Times New Roman" panose="02020603050405020304" pitchFamily="18" charset="0"/>
                <a:cs typeface="Times New Roman" panose="02020603050405020304" pitchFamily="18" charset="0"/>
              </a:rPr>
              <a:t> </a:t>
            </a:r>
            <a:r>
              <a:rPr lang="en-US" sz="2000" b="1" i="1" spc="55" dirty="0">
                <a:latin typeface="Times New Roman" panose="02020603050405020304" pitchFamily="18" charset="0"/>
                <a:cs typeface="Times New Roman" panose="02020603050405020304" pitchFamily="18" charset="0"/>
              </a:rPr>
              <a:t>and</a:t>
            </a:r>
            <a:r>
              <a:rPr lang="en-US" sz="2000" b="1" i="1" spc="-35" dirty="0">
                <a:latin typeface="Times New Roman" panose="02020603050405020304" pitchFamily="18" charset="0"/>
                <a:cs typeface="Times New Roman" panose="02020603050405020304" pitchFamily="18" charset="0"/>
              </a:rPr>
              <a:t> </a:t>
            </a:r>
            <a:r>
              <a:rPr lang="en-US" sz="2000" b="1" i="1" spc="-20" dirty="0">
                <a:latin typeface="Times New Roman" panose="02020603050405020304" pitchFamily="18" charset="0"/>
                <a:cs typeface="Times New Roman" panose="02020603050405020304" pitchFamily="18" charset="0"/>
              </a:rPr>
              <a:t>interact</a:t>
            </a:r>
            <a:r>
              <a:rPr lang="en-US" sz="2000" b="1" i="1" spc="-60" dirty="0">
                <a:latin typeface="Times New Roman" panose="02020603050405020304" pitchFamily="18" charset="0"/>
                <a:cs typeface="Times New Roman" panose="02020603050405020304" pitchFamily="18" charset="0"/>
              </a:rPr>
              <a:t> </a:t>
            </a:r>
            <a:r>
              <a:rPr lang="en-US" sz="2000" b="1" i="1" spc="-15" dirty="0">
                <a:latin typeface="Times New Roman" panose="02020603050405020304" pitchFamily="18" charset="0"/>
                <a:cs typeface="Times New Roman" panose="02020603050405020304" pitchFamily="18" charset="0"/>
              </a:rPr>
              <a:t>with</a:t>
            </a:r>
            <a:r>
              <a:rPr lang="en-US" sz="2000" b="1" i="1" spc="-60" dirty="0">
                <a:latin typeface="Times New Roman" panose="02020603050405020304" pitchFamily="18" charset="0"/>
                <a:cs typeface="Times New Roman" panose="02020603050405020304" pitchFamily="18" charset="0"/>
              </a:rPr>
              <a:t> </a:t>
            </a:r>
            <a:r>
              <a:rPr lang="en-US" sz="2000" b="1" i="1" spc="25" dirty="0">
                <a:latin typeface="Times New Roman" panose="02020603050405020304" pitchFamily="18" charset="0"/>
                <a:cs typeface="Times New Roman" panose="02020603050405020304" pitchFamily="18" charset="0"/>
              </a:rPr>
              <a:t>customers.</a:t>
            </a:r>
            <a:endParaRPr lang="en-US" sz="2000" b="1" i="1" dirty="0">
              <a:latin typeface="Times New Roman" panose="02020603050405020304" pitchFamily="18" charset="0"/>
              <a:cs typeface="Times New Roman" panose="02020603050405020304" pitchFamily="18" charset="0"/>
            </a:endParaRPr>
          </a:p>
          <a:p>
            <a:pPr marR="5080" algn="just">
              <a:lnSpc>
                <a:spcPct val="150000"/>
              </a:lnSpc>
              <a:spcBef>
                <a:spcPts val="310"/>
              </a:spcBef>
            </a:pPr>
            <a:endParaRPr lang="en-US" sz="2000" spc="-10" dirty="0">
              <a:latin typeface="Times New Roman" panose="02020603050405020304" pitchFamily="18" charset="0"/>
              <a:cs typeface="Times New Roman" panose="02020603050405020304" pitchFamily="18" charset="0"/>
            </a:endParaRPr>
          </a:p>
          <a:p>
            <a:pPr marL="0" marR="5080" indent="0" algn="just">
              <a:lnSpc>
                <a:spcPct val="150000"/>
              </a:lnSpc>
              <a:spcBef>
                <a:spcPts val="310"/>
              </a:spcBef>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3C002EE-FD8F-4C1A-9B4B-FF8C545858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30</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Need for</a:t>
            </a:r>
            <a:r>
              <a:rPr lang="en-US" sz="2400" b="1" dirty="0"/>
              <a:t> </a:t>
            </a:r>
            <a:r>
              <a:rPr lang="en-US" sz="2400" dirty="0"/>
              <a:t>Digital Transformation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2646681"/>
            <a:ext cx="7534538" cy="3088500"/>
          </a:xfrm>
        </p:spPr>
        <p:txBody>
          <a:bodyPr>
            <a:noAutofit/>
          </a:bodyPr>
          <a:lstStyle/>
          <a:p>
            <a:pPr marL="0" marR="5080" indent="0" algn="just">
              <a:lnSpc>
                <a:spcPct val="150000"/>
              </a:lnSpc>
              <a:spcBef>
                <a:spcPts val="310"/>
              </a:spcBef>
              <a:buNone/>
            </a:pPr>
            <a:r>
              <a:rPr lang="en-US" sz="2000" spc="55" dirty="0">
                <a:latin typeface="Times New Roman" panose="02020603050405020304" pitchFamily="18" charset="0"/>
                <a:cs typeface="Times New Roman" panose="02020603050405020304" pitchFamily="18" charset="0"/>
              </a:rPr>
              <a:t>"A digital </a:t>
            </a:r>
            <a:r>
              <a:rPr lang="en-US" sz="2000" spc="55" dirty="0" err="1">
                <a:latin typeface="Times New Roman" panose="02020603050405020304" pitchFamily="18" charset="0"/>
                <a:cs typeface="Times New Roman" panose="02020603050405020304" pitchFamily="18" charset="0"/>
              </a:rPr>
              <a:t>organisation</a:t>
            </a:r>
            <a:r>
              <a:rPr lang="en-US" sz="2000" spc="55" dirty="0">
                <a:latin typeface="Times New Roman" panose="02020603050405020304" pitchFamily="18" charset="0"/>
                <a:cs typeface="Times New Roman" panose="02020603050405020304" pitchFamily="18" charset="0"/>
              </a:rPr>
              <a:t> is one that seeks to improve performance by new and emerging electronic and "information technology" tools, and the business models and new ways of operating that they enable, to improve the effectiveness of how they operate.“</a:t>
            </a:r>
          </a:p>
          <a:p>
            <a:pPr marL="0" marR="5080" indent="0" algn="just">
              <a:lnSpc>
                <a:spcPct val="150000"/>
              </a:lnSpc>
              <a:spcBef>
                <a:spcPts val="310"/>
              </a:spcBef>
              <a:buNone/>
            </a:pPr>
            <a:endParaRPr lang="en-US" sz="2000" spc="55" dirty="0">
              <a:latin typeface="Times New Roman" panose="02020603050405020304" pitchFamily="18" charset="0"/>
              <a:cs typeface="Times New Roman" panose="02020603050405020304" pitchFamily="18" charset="0"/>
            </a:endParaRPr>
          </a:p>
          <a:p>
            <a:pPr marL="0" marR="5080" indent="0" algn="just">
              <a:lnSpc>
                <a:spcPct val="150000"/>
              </a:lnSpc>
              <a:spcBef>
                <a:spcPts val="310"/>
              </a:spcBef>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3C002EE-FD8F-4C1A-9B4B-FF8C545858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31</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Digital Transformation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8" y="831091"/>
            <a:ext cx="9040811" cy="5645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7F8C2B-4E6B-4426-B600-CCFE64B632D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Digital Transformation(CO4)</a:t>
            </a:r>
          </a:p>
        </p:txBody>
      </p:sp>
      <p:pic>
        <p:nvPicPr>
          <p:cNvPr id="9" name="Content Placeholder 8"/>
          <p:cNvPicPr>
            <a:picLocks noGrp="1" noChangeAspect="1"/>
          </p:cNvPicPr>
          <p:nvPr>
            <p:ph idx="1"/>
          </p:nvPr>
        </p:nvPicPr>
        <p:blipFill>
          <a:blip r:embed="rId2"/>
          <a:stretch>
            <a:fillRect/>
          </a:stretch>
        </p:blipFill>
        <p:spPr>
          <a:xfrm>
            <a:off x="685800" y="1143000"/>
            <a:ext cx="7619999" cy="4983163"/>
          </a:xfrm>
          <a:prstGeom prst="rect">
            <a:avLst/>
          </a:prstGeom>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36035F-8C17-4279-8959-D37A4AF9378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Quiz(CO4)</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161772"/>
            <a:ext cx="8229600" cy="4525963"/>
          </a:xfrm>
        </p:spPr>
        <p:txBody>
          <a:bodyPr>
            <a:normAutofit/>
          </a:bodyPr>
          <a:lstStyle/>
          <a:p>
            <a:pPr marL="457200" indent="-457200">
              <a:buFont typeface="+mj-lt"/>
              <a:buAutoNum type="arabicPeriod"/>
            </a:pPr>
            <a:r>
              <a:rPr lang="en-US" sz="2400" b="0" i="0" dirty="0">
                <a:solidFill>
                  <a:srgbClr val="4D5156"/>
                </a:solidFill>
                <a:effectLst/>
                <a:latin typeface="Times New Roman" panose="02020603050405020304" pitchFamily="18" charset="0"/>
                <a:cs typeface="Times New Roman" panose="02020603050405020304" pitchFamily="18" charset="0"/>
              </a:rPr>
              <a:t>_______ is the on-demand delivery of IT resources over the Internet with pay-as-you-go pricing.</a:t>
            </a:r>
          </a:p>
          <a:p>
            <a:pPr marL="457200" indent="-457200">
              <a:buFont typeface="+mj-lt"/>
              <a:buAutoNum type="arabicPeriod"/>
            </a:pPr>
            <a:r>
              <a:rPr lang="en-US" sz="2400" dirty="0">
                <a:solidFill>
                  <a:srgbClr val="4D5156"/>
                </a:solidFill>
                <a:latin typeface="Times New Roman" panose="02020603050405020304" pitchFamily="18" charset="0"/>
                <a:cs typeface="Times New Roman" panose="02020603050405020304" pitchFamily="18" charset="0"/>
              </a:rPr>
              <a:t>IoT stands for ______.</a:t>
            </a:r>
          </a:p>
          <a:p>
            <a:pPr marL="457200" indent="-457200">
              <a:buFont typeface="+mj-lt"/>
              <a:buAutoNum type="arabicPeriod"/>
            </a:pPr>
            <a:r>
              <a:rPr lang="en-US" sz="2400" b="0" i="0" dirty="0">
                <a:solidFill>
                  <a:srgbClr val="202124"/>
                </a:solidFill>
                <a:effectLst/>
                <a:latin typeface="Times New Roman" panose="02020603050405020304" pitchFamily="18" charset="0"/>
                <a:cs typeface="Times New Roman" panose="02020603050405020304" pitchFamily="18" charset="0"/>
              </a:rPr>
              <a:t>_______ is </a:t>
            </a:r>
            <a:r>
              <a:rPr lang="en-US" sz="2400" b="1" i="0" dirty="0">
                <a:solidFill>
                  <a:srgbClr val="202124"/>
                </a:solidFill>
                <a:effectLst/>
                <a:latin typeface="Times New Roman" panose="02020603050405020304" pitchFamily="18" charset="0"/>
                <a:cs typeface="Times New Roman" panose="02020603050405020304" pitchFamily="18" charset="0"/>
              </a:rPr>
              <a:t>the process of using digital technologies to create new — or modify existing — business processes</a:t>
            </a:r>
          </a:p>
          <a:p>
            <a:pPr marL="457200" indent="-457200">
              <a:buFont typeface="+mj-lt"/>
              <a:buAutoNum type="arabicPeriod"/>
            </a:pPr>
            <a:r>
              <a:rPr lang="en-US" sz="2400" b="0" i="0" dirty="0">
                <a:solidFill>
                  <a:srgbClr val="202124"/>
                </a:solidFill>
                <a:effectLst/>
                <a:latin typeface="Times New Roman" panose="02020603050405020304" pitchFamily="18" charset="0"/>
                <a:cs typeface="Times New Roman" panose="02020603050405020304" pitchFamily="18" charset="0"/>
              </a:rPr>
              <a:t>A ______ </a:t>
            </a:r>
            <a:r>
              <a:rPr lang="en-US" sz="2400" b="0" i="0" dirty="0" err="1">
                <a:solidFill>
                  <a:srgbClr val="202124"/>
                </a:solidFill>
                <a:effectLst/>
                <a:latin typeface="Times New Roman" panose="02020603050405020304" pitchFamily="18" charset="0"/>
                <a:cs typeface="Times New Roman" panose="02020603050405020304" pitchFamily="18" charset="0"/>
              </a:rPr>
              <a:t>organisation</a:t>
            </a:r>
            <a:r>
              <a:rPr lang="en-US" sz="2400" b="0" i="0" dirty="0">
                <a:solidFill>
                  <a:srgbClr val="202124"/>
                </a:solidFill>
                <a:effectLst/>
                <a:latin typeface="Times New Roman" panose="02020603050405020304" pitchFamily="18" charset="0"/>
                <a:cs typeface="Times New Roman" panose="02020603050405020304" pitchFamily="18" charset="0"/>
              </a:rPr>
              <a:t> is one that seeks to improve performance by new and emerging electronic and "information technology" tools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Digital leadership</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p:nvPr/>
        </p:nvSpPr>
        <p:spPr>
          <a:xfrm>
            <a:off x="1219200" y="1430546"/>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–IV) </a:t>
            </a:r>
            <a:r>
              <a:rPr lang="en-US" sz="2800" dirty="0">
                <a:solidFill>
                  <a:prstClr val="black"/>
                </a:solidFill>
                <a:latin typeface="Calibri" panose="020F0502020204030204"/>
              </a:rPr>
              <a:t>Topic 2</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p:cNvSpPr>
            <a:spLocks noGrp="1"/>
          </p:cNvSpPr>
          <p:nvPr>
            <p:ph type="dt" sz="half" idx="10"/>
          </p:nvPr>
        </p:nvSpPr>
        <p:spPr/>
        <p:txBody>
          <a:bodyPr/>
          <a:lstStyle/>
          <a:p>
            <a:fld id="{F59315C1-81A0-4085-B5D4-CF36CF99E3CF}" type="datetime1">
              <a:rPr lang="en-US" smtClean="0"/>
              <a:t>28-May-24</a:t>
            </a:fld>
            <a:endParaRPr lang="en-US"/>
          </a:p>
        </p:txBody>
      </p:sp>
      <p:sp>
        <p:nvSpPr>
          <p:cNvPr id="6" name="Footer Placeholder 5"/>
          <p:cNvSpPr>
            <a:spLocks noGrp="1"/>
          </p:cNvSpPr>
          <p:nvPr>
            <p:ph type="ftr" sz="quarter" idx="11"/>
          </p:nvPr>
        </p:nvSpPr>
        <p:spPr>
          <a:xfrm>
            <a:off x="3124200" y="6356351"/>
            <a:ext cx="4191000" cy="266394"/>
          </a:xfrm>
        </p:spPr>
        <p:txBody>
          <a:bodyPr/>
          <a:lstStyle/>
          <a:p>
            <a:r>
              <a:rPr lang="en-US"/>
              <a:t>Dr. Priyanka Malhotra           Digital Marketing               Unit 4</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8153400" cy="4221163"/>
          </a:xfrm>
        </p:spPr>
        <p:txBody>
          <a:bodyPr>
            <a:normAutofit/>
          </a:bodyPr>
          <a:lstStyle/>
          <a:p>
            <a:pPr marL="0" indent="0">
              <a:buNone/>
            </a:pPr>
            <a:r>
              <a:rPr lang="en-US" sz="2400" b="0" i="0" dirty="0">
                <a:solidFill>
                  <a:srgbClr val="333333"/>
                </a:solidFill>
                <a:effectLst/>
                <a:latin typeface="Times New Roman" panose="02020603050405020304" pitchFamily="18" charset="0"/>
                <a:cs typeface="Times New Roman" panose="02020603050405020304" pitchFamily="18" charset="0"/>
              </a:rPr>
              <a:t>Digital Organization</a:t>
            </a:r>
          </a:p>
          <a:p>
            <a:pPr marL="0" indent="0" algn="l">
              <a:buNone/>
            </a:pPr>
            <a:r>
              <a:rPr lang="en-US" sz="2400" b="0" i="0" dirty="0">
                <a:solidFill>
                  <a:srgbClr val="333333"/>
                </a:solidFill>
                <a:effectLst/>
                <a:latin typeface="Times New Roman" panose="02020603050405020304" pitchFamily="18" charset="0"/>
                <a:cs typeface="Times New Roman" panose="02020603050405020304" pitchFamily="18" charset="0"/>
              </a:rPr>
              <a:t>1.Is a new form of network </a:t>
            </a:r>
            <a:r>
              <a:rPr lang="en-US" sz="2400" b="1" i="0" dirty="0">
                <a:solidFill>
                  <a:srgbClr val="333333"/>
                </a:solidFill>
                <a:effectLst/>
                <a:latin typeface="Times New Roman" panose="02020603050405020304" pitchFamily="18" charset="0"/>
                <a:cs typeface="Times New Roman" panose="02020603050405020304" pitchFamily="18" charset="0"/>
              </a:rPr>
              <a:t>organization</a:t>
            </a:r>
            <a:r>
              <a:rPr lang="en-US" sz="2400" b="0" i="0" dirty="0">
                <a:solidFill>
                  <a:srgbClr val="333333"/>
                </a:solidFill>
                <a:effectLst/>
                <a:latin typeface="Times New Roman" panose="02020603050405020304" pitchFamily="18" charset="0"/>
                <a:cs typeface="Times New Roman" panose="02020603050405020304" pitchFamily="18" charset="0"/>
              </a:rPr>
              <a:t>, such as virtual company, virtual enterprise, and virtual factory. </a:t>
            </a:r>
          </a:p>
          <a:p>
            <a:pPr marL="0" indent="0" algn="l">
              <a:buNone/>
            </a:pPr>
            <a:r>
              <a:rPr lang="en-US" sz="2400" b="0" i="0" dirty="0">
                <a:solidFill>
                  <a:srgbClr val="333333"/>
                </a:solidFill>
                <a:effectLst/>
                <a:latin typeface="Times New Roman" panose="02020603050405020304" pitchFamily="18" charset="0"/>
                <a:cs typeface="Times New Roman" panose="02020603050405020304" pitchFamily="18" charset="0"/>
              </a:rPr>
              <a:t>2.An </a:t>
            </a:r>
            <a:r>
              <a:rPr lang="en-US" sz="2400" b="1" i="0" dirty="0">
                <a:solidFill>
                  <a:srgbClr val="333333"/>
                </a:solidFill>
                <a:effectLst/>
                <a:latin typeface="Times New Roman" panose="02020603050405020304" pitchFamily="18" charset="0"/>
                <a:cs typeface="Times New Roman" panose="02020603050405020304" pitchFamily="18" charset="0"/>
              </a:rPr>
              <a:t>organization</a:t>
            </a:r>
            <a:r>
              <a:rPr lang="en-US" sz="2400" b="0" i="0" dirty="0">
                <a:solidFill>
                  <a:srgbClr val="333333"/>
                </a:solidFill>
                <a:effectLst/>
                <a:latin typeface="Times New Roman" panose="02020603050405020304" pitchFamily="18" charset="0"/>
                <a:cs typeface="Times New Roman" panose="02020603050405020304" pitchFamily="18" charset="0"/>
              </a:rPr>
              <a:t> that uses </a:t>
            </a:r>
            <a:r>
              <a:rPr lang="en-US" sz="2400" b="1" i="0" dirty="0">
                <a:solidFill>
                  <a:srgbClr val="333333"/>
                </a:solidFill>
                <a:effectLst/>
                <a:latin typeface="Times New Roman" panose="02020603050405020304" pitchFamily="18" charset="0"/>
                <a:cs typeface="Times New Roman" panose="02020603050405020304" pitchFamily="18" charset="0"/>
              </a:rPr>
              <a:t>digital</a:t>
            </a:r>
            <a:r>
              <a:rPr lang="en-US" sz="2400" b="0" i="0" dirty="0">
                <a:solidFill>
                  <a:srgbClr val="333333"/>
                </a:solidFill>
                <a:effectLst/>
                <a:latin typeface="Times New Roman" panose="02020603050405020304" pitchFamily="18" charset="0"/>
                <a:cs typeface="Times New Roman" panose="02020603050405020304" pitchFamily="18" charset="0"/>
              </a:rPr>
              <a:t> technology in its internal and external operations. The objective of </a:t>
            </a:r>
            <a:r>
              <a:rPr lang="en-US" sz="2400" b="1" i="0" dirty="0">
                <a:solidFill>
                  <a:srgbClr val="333333"/>
                </a:solidFill>
                <a:effectLst/>
                <a:latin typeface="Times New Roman" panose="02020603050405020304" pitchFamily="18" charset="0"/>
                <a:cs typeface="Times New Roman" panose="02020603050405020304" pitchFamily="18" charset="0"/>
              </a:rPr>
              <a:t>digital organization</a:t>
            </a:r>
            <a:r>
              <a:rPr lang="en-US" sz="2400" b="0" i="0" dirty="0">
                <a:solidFill>
                  <a:srgbClr val="333333"/>
                </a:solidFill>
                <a:effectLst/>
                <a:latin typeface="Times New Roman" panose="02020603050405020304" pitchFamily="18" charset="0"/>
                <a:cs typeface="Times New Roman" panose="02020603050405020304" pitchFamily="18" charset="0"/>
              </a:rPr>
              <a:t> is to transform the core of business operations and processes across entire </a:t>
            </a:r>
            <a:r>
              <a:rPr lang="en-US" sz="2400" b="1" i="0" dirty="0">
                <a:solidFill>
                  <a:srgbClr val="333333"/>
                </a:solidFill>
                <a:effectLst/>
                <a:latin typeface="Times New Roman" panose="02020603050405020304" pitchFamily="18" charset="0"/>
                <a:cs typeface="Times New Roman" panose="02020603050405020304" pitchFamily="18" charset="0"/>
              </a:rPr>
              <a:t>digital organization</a:t>
            </a:r>
            <a:r>
              <a:rPr lang="en-US" sz="2400" b="0" i="0" dirty="0">
                <a:solidFill>
                  <a:srgbClr val="333333"/>
                </a:solidFill>
                <a:effectLst/>
                <a:latin typeface="Times New Roman" panose="02020603050405020304" pitchFamily="18" charset="0"/>
                <a:cs typeface="Times New Roman" panose="02020603050405020304" pitchFamily="18" charset="0"/>
              </a:rPr>
              <a:t>.</a:t>
            </a:r>
          </a:p>
        </p:txBody>
      </p:sp>
      <p:sp>
        <p:nvSpPr>
          <p:cNvPr id="6" name="Date Placeholder 5"/>
          <p:cNvSpPr>
            <a:spLocks noGrp="1"/>
          </p:cNvSpPr>
          <p:nvPr>
            <p:ph type="dt" sz="half" idx="10"/>
          </p:nvPr>
        </p:nvSpPr>
        <p:spPr/>
        <p:txBody>
          <a:bodyPr/>
          <a:lstStyle/>
          <a:p>
            <a:fld id="{5144C189-B411-4CA0-9594-214F975865DF}"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35</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525963"/>
          </a:xfrm>
        </p:spPr>
        <p:txBody>
          <a:bodyPr>
            <a:normAutofit/>
          </a:bodyPr>
          <a:lstStyle/>
          <a:p>
            <a:pPr lvl="0">
              <a:buNone/>
              <a:defRPr/>
            </a:pPr>
            <a:r>
              <a:rPr lang="en-US" sz="2400" dirty="0">
                <a:latin typeface="Times New Roman" panose="02020603050405020304" pitchFamily="18" charset="0"/>
                <a:cs typeface="Times New Roman" panose="02020603050405020304" pitchFamily="18" charset="0"/>
              </a:rPr>
              <a:t>Students will learn about :</a:t>
            </a:r>
          </a:p>
          <a:p>
            <a:pPr>
              <a:defRPr/>
            </a:pPr>
            <a:r>
              <a:rPr lang="en-US" sz="2400" dirty="0">
                <a:latin typeface="Times New Roman" panose="02020603050405020304" pitchFamily="18" charset="0"/>
                <a:cs typeface="Times New Roman" panose="02020603050405020304" pitchFamily="18" charset="0"/>
              </a:rPr>
              <a:t>The digital leadership.</a:t>
            </a:r>
          </a:p>
          <a:p>
            <a:pPr>
              <a:defRPr/>
            </a:pPr>
            <a:r>
              <a:rPr lang="en-US" sz="2400" dirty="0">
                <a:latin typeface="Times New Roman" panose="02020603050405020304" pitchFamily="18" charset="0"/>
                <a:cs typeface="Times New Roman" panose="02020603050405020304" pitchFamily="18" charset="0"/>
              </a:rPr>
              <a:t>Progressive leadership</a:t>
            </a:r>
          </a:p>
        </p:txBody>
      </p:sp>
      <p:sp>
        <p:nvSpPr>
          <p:cNvPr id="6" name="Date Placeholder 5"/>
          <p:cNvSpPr>
            <a:spLocks noGrp="1"/>
          </p:cNvSpPr>
          <p:nvPr>
            <p:ph type="dt" sz="half" idx="10"/>
          </p:nvPr>
        </p:nvSpPr>
        <p:spPr/>
        <p:txBody>
          <a:bodyPr/>
          <a:lstStyle/>
          <a:p>
            <a:fld id="{A180ADAF-D922-485D-9514-69F34D587083}"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36</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Objectives of Topics /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1D5ECD-5319-4598-BACF-01F2102CCE4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Digital Leadership (CO4)</a:t>
            </a:r>
          </a:p>
        </p:txBody>
      </p:sp>
      <p:sp>
        <p:nvSpPr>
          <p:cNvPr id="10" name="Content Placeholder 9"/>
          <p:cNvSpPr>
            <a:spLocks noGrp="1"/>
          </p:cNvSpPr>
          <p:nvPr>
            <p:ph idx="1"/>
          </p:nvPr>
        </p:nvSpPr>
        <p:spPr>
          <a:xfrm>
            <a:off x="533400" y="1303373"/>
            <a:ext cx="8382000" cy="3192428"/>
          </a:xfrm>
        </p:spPr>
        <p:txBody>
          <a:bodyPr>
            <a:normAutofit/>
          </a:bodyPr>
          <a:lstStyle/>
          <a:p>
            <a:pPr algn="just"/>
            <a:r>
              <a:rPr lang="en-US" sz="2400" dirty="0">
                <a:latin typeface="Times New Roman" panose="02020603050405020304" pitchFamily="18" charset="0"/>
                <a:cs typeface="Times New Roman" panose="02020603050405020304" pitchFamily="18" charset="0"/>
              </a:rPr>
              <a:t>Digital leadership is the strategic use of a company’s’ digital assets to achieve business goals. </a:t>
            </a:r>
          </a:p>
          <a:p>
            <a:pPr algn="just"/>
            <a:r>
              <a:rPr lang="en-US" sz="2400" dirty="0">
                <a:latin typeface="Times New Roman" panose="02020603050405020304" pitchFamily="18" charset="0"/>
                <a:cs typeface="Times New Roman" panose="02020603050405020304" pitchFamily="18" charset="0"/>
              </a:rPr>
              <a:t>An effective </a:t>
            </a:r>
            <a:r>
              <a:rPr lang="en-US" sz="2400" b="1" dirty="0">
                <a:latin typeface="Times New Roman" panose="02020603050405020304" pitchFamily="18" charset="0"/>
                <a:cs typeface="Times New Roman" panose="02020603050405020304" pitchFamily="18" charset="0"/>
              </a:rPr>
              <a:t>digital leader</a:t>
            </a:r>
            <a:r>
              <a:rPr lang="en-US" sz="2400" dirty="0">
                <a:latin typeface="Times New Roman" panose="02020603050405020304" pitchFamily="18" charset="0"/>
                <a:cs typeface="Times New Roman" panose="02020603050405020304" pitchFamily="18" charset="0"/>
              </a:rPr>
              <a:t> will be aware of the business goals and knows how their job responsibilities support it. </a:t>
            </a:r>
          </a:p>
          <a:p>
            <a:pPr algn="just"/>
            <a:r>
              <a:rPr lang="en-US" sz="2400" dirty="0">
                <a:latin typeface="Times New Roman" panose="02020603050405020304" pitchFamily="18" charset="0"/>
                <a:cs typeface="Times New Roman" panose="02020603050405020304" pitchFamily="18" charset="0"/>
              </a:rPr>
              <a:t>At an organizational level the digital leader could for example be a company that has successfully taken advantage of their digital assets to gain and also maintain a competitive edge. </a:t>
            </a:r>
            <a:r>
              <a:rPr lang="en-US" sz="2400" dirty="0"/>
              <a:t>     </a:t>
            </a:r>
          </a:p>
          <a:p>
            <a:pPr algn="just">
              <a:buNone/>
            </a:pPr>
            <a:endParaRPr lang="en-US" sz="24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B32C7D-65C7-494E-897A-AB7C090D7F2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Digital Leadership (CO4)</a:t>
            </a:r>
          </a:p>
        </p:txBody>
      </p:sp>
      <p:sp>
        <p:nvSpPr>
          <p:cNvPr id="10" name="Content Placeholder 9"/>
          <p:cNvSpPr>
            <a:spLocks noGrp="1"/>
          </p:cNvSpPr>
          <p:nvPr>
            <p:ph idx="1"/>
          </p:nvPr>
        </p:nvSpPr>
        <p:spPr>
          <a:xfrm>
            <a:off x="228600" y="1303372"/>
            <a:ext cx="8686800" cy="5364163"/>
          </a:xfrm>
        </p:spPr>
        <p:txBody>
          <a:bodyPr>
            <a:normAutofit/>
          </a:bodyPr>
          <a:lstStyle/>
          <a:p>
            <a:pPr algn="just"/>
            <a:r>
              <a:rPr lang="en-US" sz="2400" dirty="0">
                <a:latin typeface="Times New Roman" panose="02020603050405020304" pitchFamily="18" charset="0"/>
                <a:cs typeface="Times New Roman" panose="02020603050405020304" pitchFamily="18" charset="0"/>
              </a:rPr>
              <a:t>These digital leaders will </a:t>
            </a:r>
            <a:r>
              <a:rPr lang="en-US" sz="2400" b="1" i="1" dirty="0">
                <a:latin typeface="Times New Roman" panose="02020603050405020304" pitchFamily="18" charset="0"/>
                <a:cs typeface="Times New Roman" panose="02020603050405020304" pitchFamily="18" charset="0"/>
              </a:rPr>
              <a:t>explore how technology can be used to help their business become much more responsive </a:t>
            </a:r>
            <a:r>
              <a:rPr lang="en-US" sz="2400" dirty="0">
                <a:latin typeface="Times New Roman" panose="02020603050405020304" pitchFamily="18" charset="0"/>
                <a:cs typeface="Times New Roman" panose="02020603050405020304" pitchFamily="18" charset="0"/>
              </a:rPr>
              <a:t>to the needs of their customers and the ever-changing business requirements.</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They place high value on their </a:t>
            </a:r>
            <a:r>
              <a:rPr lang="en-US" sz="2400" b="1" i="1" dirty="0">
                <a:latin typeface="Times New Roman" panose="02020603050405020304" pitchFamily="18" charset="0"/>
                <a:cs typeface="Times New Roman" panose="02020603050405020304" pitchFamily="18" charset="0"/>
              </a:rPr>
              <a:t>communication, creativity and willingness to explore </a:t>
            </a:r>
            <a:r>
              <a:rPr lang="en-US" sz="2400" dirty="0">
                <a:latin typeface="Times New Roman" panose="02020603050405020304" pitchFamily="18" charset="0"/>
                <a:cs typeface="Times New Roman" panose="02020603050405020304" pitchFamily="18" charset="0"/>
              </a:rPr>
              <a:t>the ways that new emerging technology and digital information can be used to help business projects.</a:t>
            </a:r>
          </a:p>
          <a:p>
            <a:pPr algn="just">
              <a:buNone/>
            </a:pPr>
            <a:r>
              <a:rPr lang="en-US" sz="2400" dirty="0">
                <a:latin typeface="Times New Roman" panose="02020603050405020304" pitchFamily="18" charset="0"/>
                <a:cs typeface="Times New Roman" panose="02020603050405020304" pitchFamily="18" charset="0"/>
              </a:rPr>
              <a:t>       </a:t>
            </a:r>
          </a:p>
          <a:p>
            <a:pPr algn="just">
              <a:buNone/>
            </a:pPr>
            <a:r>
              <a:rPr lang="en-US" sz="2400" dirty="0"/>
              <a:t>      </a:t>
            </a:r>
          </a:p>
          <a:p>
            <a:pPr algn="just">
              <a:buNone/>
            </a:pPr>
            <a:endParaRPr lang="en-US" sz="24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11960"/>
            <a:ext cx="7924800" cy="3926839"/>
          </a:xfrm>
        </p:spPr>
        <p:txBody>
          <a:bodyPr>
            <a:normAutofit/>
          </a:bodyPr>
          <a:lstStyle/>
          <a:p>
            <a:pPr algn="just">
              <a:spcBef>
                <a:spcPts val="5"/>
              </a:spcBef>
              <a:buClr>
                <a:srgbClr val="FFFFFF"/>
              </a:buClr>
              <a:buFont typeface="Arial" panose="020B0604020202020204"/>
              <a:buChar char="•"/>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sp>
        <p:nvSpPr>
          <p:cNvPr id="4" name="Date Placeholder 3"/>
          <p:cNvSpPr>
            <a:spLocks noGrp="1"/>
          </p:cNvSpPr>
          <p:nvPr>
            <p:ph type="dt" sz="half" idx="10"/>
          </p:nvPr>
        </p:nvSpPr>
        <p:spPr/>
        <p:txBody>
          <a:bodyPr/>
          <a:lstStyle/>
          <a:p>
            <a:fld id="{6086077A-E939-4C4E-8C79-CBF4E14124B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39</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sz="2800" b="1" dirty="0"/>
              <a:t> </a:t>
            </a:r>
            <a:r>
              <a:rPr lang="en-US" sz="2400" dirty="0"/>
              <a:t>Digital Leadership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6768"/>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190500" y="1135760"/>
          <a:ext cx="8763000" cy="4766618"/>
        </p:xfrm>
        <a:graphic>
          <a:graphicData uri="http://schemas.openxmlformats.org/drawingml/2006/table">
            <a:tbl>
              <a:tblPr firstRow="1" bandRow="1">
                <a:tableStyleId>{5C22544A-7EE6-4342-B048-85BDC9FD1C3A}</a:tableStyleId>
              </a:tblPr>
              <a:tblGrid>
                <a:gridCol w="1608666">
                  <a:extLst>
                    <a:ext uri="{9D8B030D-6E8A-4147-A177-3AD203B41FA5}">
                      <a16:colId xmlns:a16="http://schemas.microsoft.com/office/drawing/2014/main" val="20000"/>
                    </a:ext>
                  </a:extLst>
                </a:gridCol>
                <a:gridCol w="7154334">
                  <a:extLst>
                    <a:ext uri="{9D8B030D-6E8A-4147-A177-3AD203B41FA5}">
                      <a16:colId xmlns:a16="http://schemas.microsoft.com/office/drawing/2014/main" val="20001"/>
                    </a:ext>
                  </a:extLst>
                </a:gridCol>
              </a:tblGrid>
              <a:tr h="410663">
                <a:tc>
                  <a:txBody>
                    <a:bodyPr/>
                    <a:lstStyle/>
                    <a:p>
                      <a:r>
                        <a:rPr lang="en-US" sz="2000" dirty="0">
                          <a:latin typeface="+mn-lt"/>
                        </a:rPr>
                        <a:t>S. No.</a:t>
                      </a:r>
                    </a:p>
                  </a:txBody>
                  <a:tcPr/>
                </a:tc>
                <a:tc>
                  <a:txBody>
                    <a:bodyPr/>
                    <a:lstStyle/>
                    <a:p>
                      <a:pPr algn="l"/>
                      <a:r>
                        <a:rPr lang="en-US" sz="2000" dirty="0">
                          <a:latin typeface="+mn-lt"/>
                        </a:rPr>
                        <a:t>Index</a:t>
                      </a:r>
                    </a:p>
                  </a:txBody>
                  <a:tcPr/>
                </a:tc>
                <a:extLst>
                  <a:ext uri="{0D108BD9-81ED-4DB2-BD59-A6C34878D82A}">
                    <a16:rowId xmlns:a16="http://schemas.microsoft.com/office/drawing/2014/main" val="10000"/>
                  </a:ext>
                </a:extLst>
              </a:tr>
              <a:tr h="483995">
                <a:tc>
                  <a:txBody>
                    <a:bodyPr/>
                    <a:lstStyle/>
                    <a:p>
                      <a:r>
                        <a:rPr lang="en-US" sz="2000" b="0" dirty="0">
                          <a:latin typeface="+mn-lt"/>
                          <a:cs typeface="Times New Roman" panose="02020603050405020304" pitchFamily="18" charset="0"/>
                        </a:rPr>
                        <a:t>20.</a:t>
                      </a:r>
                    </a:p>
                  </a:txBody>
                  <a:tcPr/>
                </a:tc>
                <a:tc>
                  <a:txBody>
                    <a:bodyPr/>
                    <a:lstStyle/>
                    <a:p>
                      <a:r>
                        <a:rPr lang="en-US" sz="2000" b="0" dirty="0">
                          <a:latin typeface="+mn-lt"/>
                          <a:cs typeface="Times New Roman" panose="02020603050405020304" pitchFamily="18" charset="0"/>
                        </a:rPr>
                        <a:t>Lecture related to topic</a:t>
                      </a:r>
                    </a:p>
                  </a:txBody>
                  <a:tcPr/>
                </a:tc>
                <a:extLst>
                  <a:ext uri="{0D108BD9-81ED-4DB2-BD59-A6C34878D82A}">
                    <a16:rowId xmlns:a16="http://schemas.microsoft.com/office/drawing/2014/main" val="10001"/>
                  </a:ext>
                </a:extLst>
              </a:tr>
              <a:tr h="483995">
                <a:tc>
                  <a:txBody>
                    <a:bodyPr/>
                    <a:lstStyle/>
                    <a:p>
                      <a:r>
                        <a:rPr lang="en-US" sz="2000" b="0" dirty="0">
                          <a:latin typeface="+mn-lt"/>
                          <a:cs typeface="Times New Roman" panose="02020603050405020304" pitchFamily="18" charset="0"/>
                        </a:rPr>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dk1"/>
                          </a:solidFill>
                          <a:effectLst/>
                          <a:uLnTx/>
                          <a:uFillTx/>
                          <a:latin typeface="+mn-lt"/>
                          <a:cs typeface="Times New Roman" panose="02020603050405020304" pitchFamily="18" charset="0"/>
                        </a:rPr>
                        <a:t>Daily Quiz</a:t>
                      </a:r>
                    </a:p>
                  </a:txBody>
                  <a:tcPr/>
                </a:tc>
                <a:extLst>
                  <a:ext uri="{0D108BD9-81ED-4DB2-BD59-A6C34878D82A}">
                    <a16:rowId xmlns:a16="http://schemas.microsoft.com/office/drawing/2014/main" val="10002"/>
                  </a:ext>
                </a:extLst>
              </a:tr>
              <a:tr h="483995">
                <a:tc>
                  <a:txBody>
                    <a:bodyPr/>
                    <a:lstStyle/>
                    <a:p>
                      <a:r>
                        <a:rPr lang="en-US" sz="2000" b="0" dirty="0">
                          <a:latin typeface="+mn-lt"/>
                          <a:cs typeface="Times New Roman" panose="02020603050405020304" pitchFamily="18" charset="0"/>
                        </a:rPr>
                        <a:t>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0" dirty="0">
                          <a:latin typeface="+mn-lt"/>
                          <a:cs typeface="Times New Roman" panose="02020603050405020304" pitchFamily="18" charset="0"/>
                        </a:rPr>
                        <a:t>Weekly Assignment</a:t>
                      </a:r>
                    </a:p>
                  </a:txBody>
                  <a:tcPr/>
                </a:tc>
                <a:extLst>
                  <a:ext uri="{0D108BD9-81ED-4DB2-BD59-A6C34878D82A}">
                    <a16:rowId xmlns:a16="http://schemas.microsoft.com/office/drawing/2014/main" val="10003"/>
                  </a:ext>
                </a:extLst>
              </a:tr>
              <a:tr h="483995">
                <a:tc>
                  <a:txBody>
                    <a:bodyPr/>
                    <a:lstStyle/>
                    <a:p>
                      <a:r>
                        <a:rPr lang="en-US" sz="2000" b="0" dirty="0">
                          <a:latin typeface="+mn-lt"/>
                          <a:cs typeface="Times New Roman" panose="02020603050405020304" pitchFamily="18" charset="0"/>
                        </a:rPr>
                        <a:t>23.</a:t>
                      </a:r>
                    </a:p>
                  </a:txBody>
                  <a:tcPr/>
                </a:tc>
                <a:tc>
                  <a:txBody>
                    <a:bodyPr/>
                    <a:lstStyle/>
                    <a:p>
                      <a:r>
                        <a:rPr lang="en-US" sz="2000" b="0" dirty="0">
                          <a:latin typeface="+mn-lt"/>
                          <a:cs typeface="Times New Roman" panose="02020603050405020304" pitchFamily="18" charset="0"/>
                        </a:rPr>
                        <a:t>Topic Links</a:t>
                      </a:r>
                    </a:p>
                  </a:txBody>
                  <a:tcPr/>
                </a:tc>
                <a:extLst>
                  <a:ext uri="{0D108BD9-81ED-4DB2-BD59-A6C34878D82A}">
                    <a16:rowId xmlns:a16="http://schemas.microsoft.com/office/drawing/2014/main" val="10004"/>
                  </a:ext>
                </a:extLst>
              </a:tr>
              <a:tr h="483995">
                <a:tc>
                  <a:txBody>
                    <a:bodyPr/>
                    <a:lstStyle/>
                    <a:p>
                      <a:r>
                        <a:rPr lang="en-US" sz="2000" b="0" dirty="0">
                          <a:latin typeface="+mn-lt"/>
                          <a:cs typeface="Times New Roman" panose="02020603050405020304" pitchFamily="18" charset="0"/>
                        </a:rPr>
                        <a:t>24.</a:t>
                      </a:r>
                    </a:p>
                  </a:txBody>
                  <a:tcPr/>
                </a:tc>
                <a:tc>
                  <a:txBody>
                    <a:bodyPr/>
                    <a:lstStyle/>
                    <a:p>
                      <a:r>
                        <a:rPr lang="en-US" sz="2000" b="0" dirty="0">
                          <a:latin typeface="+mn-lt"/>
                          <a:cs typeface="Times New Roman" panose="02020603050405020304" pitchFamily="18" charset="0"/>
                        </a:rPr>
                        <a:t>MCQs</a:t>
                      </a:r>
                    </a:p>
                  </a:txBody>
                  <a:tcPr/>
                </a:tc>
                <a:extLst>
                  <a:ext uri="{0D108BD9-81ED-4DB2-BD59-A6C34878D82A}">
                    <a16:rowId xmlns:a16="http://schemas.microsoft.com/office/drawing/2014/main" val="10005"/>
                  </a:ext>
                </a:extLst>
              </a:tr>
              <a:tr h="483995">
                <a:tc>
                  <a:txBody>
                    <a:bodyPr/>
                    <a:lstStyle/>
                    <a:p>
                      <a:r>
                        <a:rPr lang="en-US" sz="2000" b="0" dirty="0">
                          <a:latin typeface="+mn-lt"/>
                          <a:cs typeface="Times New Roman" panose="02020603050405020304" pitchFamily="18" charset="0"/>
                        </a:rPr>
                        <a:t>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0" dirty="0">
                          <a:latin typeface="+mn-lt"/>
                          <a:cs typeface="Times New Roman" panose="02020603050405020304" pitchFamily="18" charset="0"/>
                        </a:rPr>
                        <a:t>Glossary Questions</a:t>
                      </a:r>
                    </a:p>
                  </a:txBody>
                  <a:tcPr/>
                </a:tc>
                <a:extLst>
                  <a:ext uri="{0D108BD9-81ED-4DB2-BD59-A6C34878D82A}">
                    <a16:rowId xmlns:a16="http://schemas.microsoft.com/office/drawing/2014/main" val="10006"/>
                  </a:ext>
                </a:extLst>
              </a:tr>
              <a:tr h="483995">
                <a:tc>
                  <a:txBody>
                    <a:bodyPr/>
                    <a:lstStyle/>
                    <a:p>
                      <a:r>
                        <a:rPr lang="en-US" sz="2000" b="0" dirty="0">
                          <a:latin typeface="+mn-lt"/>
                          <a:cs typeface="Times New Roman" panose="02020603050405020304" pitchFamily="18" charset="0"/>
                        </a:rPr>
                        <a:t>26.</a:t>
                      </a:r>
                    </a:p>
                  </a:txBody>
                  <a:tcPr/>
                </a:tc>
                <a:tc>
                  <a:txBody>
                    <a:bodyPr/>
                    <a:lstStyle/>
                    <a:p>
                      <a:r>
                        <a:rPr lang="en-US" sz="2000" b="0" dirty="0">
                          <a:latin typeface="+mn-lt"/>
                          <a:cs typeface="Times New Roman" panose="02020603050405020304" pitchFamily="18" charset="0"/>
                        </a:rPr>
                        <a:t>Old question papers</a:t>
                      </a:r>
                    </a:p>
                  </a:txBody>
                  <a:tcPr/>
                </a:tc>
                <a:extLst>
                  <a:ext uri="{0D108BD9-81ED-4DB2-BD59-A6C34878D82A}">
                    <a16:rowId xmlns:a16="http://schemas.microsoft.com/office/drawing/2014/main" val="10007"/>
                  </a:ext>
                </a:extLst>
              </a:tr>
              <a:tr h="483995">
                <a:tc>
                  <a:txBody>
                    <a:bodyPr/>
                    <a:lstStyle/>
                    <a:p>
                      <a:r>
                        <a:rPr lang="en-US" sz="2000" b="0" dirty="0">
                          <a:latin typeface="+mn-lt"/>
                          <a:cs typeface="Times New Roman" panose="02020603050405020304" pitchFamily="18" charset="0"/>
                        </a:rPr>
                        <a:t>27.</a:t>
                      </a:r>
                    </a:p>
                  </a:txBody>
                  <a:tcPr/>
                </a:tc>
                <a:tc>
                  <a:txBody>
                    <a:bodyPr/>
                    <a:lstStyle/>
                    <a:p>
                      <a:r>
                        <a:rPr lang="en-US" sz="2000" b="0" dirty="0">
                          <a:latin typeface="+mn-lt"/>
                          <a:cs typeface="Times New Roman" panose="02020603050405020304" pitchFamily="18" charset="0"/>
                        </a:rPr>
                        <a:t>Expected Questions</a:t>
                      </a:r>
                    </a:p>
                  </a:txBody>
                  <a:tcPr/>
                </a:tc>
                <a:extLst>
                  <a:ext uri="{0D108BD9-81ED-4DB2-BD59-A6C34878D82A}">
                    <a16:rowId xmlns:a16="http://schemas.microsoft.com/office/drawing/2014/main" val="10008"/>
                  </a:ext>
                </a:extLst>
              </a:tr>
              <a:tr h="483995">
                <a:tc>
                  <a:txBody>
                    <a:bodyPr/>
                    <a:lstStyle/>
                    <a:p>
                      <a:r>
                        <a:rPr lang="en-US" sz="2000" b="0" dirty="0">
                          <a:latin typeface="+mn-lt"/>
                          <a:cs typeface="Times New Roman" panose="02020603050405020304" pitchFamily="18" charset="0"/>
                        </a:rPr>
                        <a:t>28.</a:t>
                      </a:r>
                    </a:p>
                  </a:txBody>
                  <a:tcPr/>
                </a:tc>
                <a:tc>
                  <a:txBody>
                    <a:bodyPr/>
                    <a:lstStyle/>
                    <a:p>
                      <a:r>
                        <a:rPr lang="en-US" sz="2000" b="0" dirty="0">
                          <a:latin typeface="+mn-lt"/>
                          <a:cs typeface="Times New Roman" panose="02020603050405020304" pitchFamily="18" charset="0"/>
                        </a:rPr>
                        <a:t>Recap of unit</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t>4</a:t>
            </a:fld>
            <a:endParaRPr lang="en-US" dirty="0"/>
          </a:p>
        </p:txBody>
      </p:sp>
      <p:sp>
        <p:nvSpPr>
          <p:cNvPr id="7" name="Title 1"/>
          <p:cNvSpPr txBox="1"/>
          <p:nvPr/>
        </p:nvSpPr>
        <p:spPr>
          <a:xfrm>
            <a:off x="1371600" y="-205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latin typeface="+mj-lt"/>
                <a:cs typeface="Times New Roman" panose="02020603050405020304" pitchFamily="18" charset="0"/>
              </a:rPr>
              <a:t>Index/Content</a:t>
            </a:r>
          </a:p>
        </p:txBody>
      </p:sp>
      <p:sp>
        <p:nvSpPr>
          <p:cNvPr id="10" name="Date Placeholder 9"/>
          <p:cNvSpPr>
            <a:spLocks noGrp="1"/>
          </p:cNvSpPr>
          <p:nvPr>
            <p:ph type="dt" sz="half" idx="10"/>
          </p:nvPr>
        </p:nvSpPr>
        <p:spPr/>
        <p:txBody>
          <a:bodyPr/>
          <a:lstStyle/>
          <a:p>
            <a:fld id="{7A815027-95CF-4F6B-A01F-FD87B54FD2ED}" type="datetime1">
              <a:rPr lang="en-US" smtClean="0"/>
              <a:t>28-May-24</a:t>
            </a:fld>
            <a:endParaRPr lang="en-US" dirty="0"/>
          </a:p>
        </p:txBody>
      </p:sp>
      <p:sp>
        <p:nvSpPr>
          <p:cNvPr id="11" name="Footer Placeholder 10"/>
          <p:cNvSpPr>
            <a:spLocks noGrp="1"/>
          </p:cNvSpPr>
          <p:nvPr>
            <p:ph type="ftr" sz="quarter" idx="11"/>
          </p:nvPr>
        </p:nvSpPr>
        <p:spPr>
          <a:xfrm>
            <a:off x="1524000" y="6356350"/>
            <a:ext cx="6324600" cy="365125"/>
          </a:xfrm>
        </p:spPr>
        <p:txBody>
          <a:bodyPr/>
          <a:lstStyle/>
          <a:p>
            <a:r>
              <a:rPr lang="en-US"/>
              <a:t>Dr. Priyanka Malhotra           Digital Marketing               Unit 4</a:t>
            </a:r>
            <a:endParaRPr lang="en-US" dirty="0"/>
          </a:p>
        </p:txBody>
      </p:sp>
      <p:pic>
        <p:nvPicPr>
          <p:cNvPr id="12"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11960"/>
            <a:ext cx="7924800" cy="3926839"/>
          </a:xfrm>
        </p:spPr>
        <p:txBody>
          <a:bodyPr>
            <a:normAutofit/>
          </a:bodyPr>
          <a:lstStyle/>
          <a:p>
            <a:pPr algn="just">
              <a:spcBef>
                <a:spcPts val="5"/>
              </a:spcBef>
              <a:buClr>
                <a:srgbClr val="FFFFFF"/>
              </a:buClr>
              <a:buFont typeface="Arial" panose="020B0604020202020204"/>
              <a:buChar char="•"/>
            </a:pPr>
            <a:endParaRPr lang="en-US" sz="2200" dirty="0">
              <a:latin typeface="Times New Roman" panose="02020603050405020304" pitchFamily="18" charset="0"/>
              <a:cs typeface="Times New Roman" panose="02020603050405020304" pitchFamily="18" charset="0"/>
            </a:endParaRPr>
          </a:p>
          <a:p>
            <a:pPr algn="just">
              <a:buNone/>
            </a:pPr>
            <a:endParaRPr lang="en-US" sz="2200" dirty="0"/>
          </a:p>
          <a:p>
            <a:pPr algn="just">
              <a:buNone/>
            </a:pPr>
            <a:endParaRPr lang="en-US" sz="2200" dirty="0"/>
          </a:p>
          <a:p>
            <a:pPr algn="just">
              <a:buNone/>
            </a:pPr>
            <a:endParaRPr lang="en-US" sz="2200" dirty="0"/>
          </a:p>
          <a:p>
            <a:pPr algn="just">
              <a:buNone/>
            </a:pPr>
            <a:endParaRPr lang="en-US" sz="2200" dirty="0"/>
          </a:p>
        </p:txBody>
      </p:sp>
      <p:sp>
        <p:nvSpPr>
          <p:cNvPr id="4" name="Date Placeholder 3"/>
          <p:cNvSpPr>
            <a:spLocks noGrp="1"/>
          </p:cNvSpPr>
          <p:nvPr>
            <p:ph type="dt" sz="half" idx="10"/>
          </p:nvPr>
        </p:nvSpPr>
        <p:spPr/>
        <p:txBody>
          <a:bodyPr/>
          <a:lstStyle/>
          <a:p>
            <a:fld id="{6086077A-E939-4C4E-8C79-CBF4E14124B4}"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40</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buNone/>
              <a:defRPr/>
            </a:pPr>
            <a:r>
              <a:rPr lang="en-US" sz="2800" b="1" dirty="0"/>
              <a:t> </a:t>
            </a:r>
            <a:r>
              <a:rPr lang="en-US" sz="2800" dirty="0"/>
              <a:t>Principles of </a:t>
            </a:r>
            <a:r>
              <a:rPr lang="en-US" sz="2400" dirty="0"/>
              <a:t>Digital Leadership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990600"/>
            <a:ext cx="9010650" cy="5137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443D3E-EF99-4079-84E2-B3BE8BEBB1B2}"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Benefits of Digital Leadership (CO4)</a:t>
            </a:r>
          </a:p>
        </p:txBody>
      </p:sp>
      <p:sp>
        <p:nvSpPr>
          <p:cNvPr id="10" name="Content Placeholder 9"/>
          <p:cNvSpPr>
            <a:spLocks noGrp="1"/>
          </p:cNvSpPr>
          <p:nvPr>
            <p:ph idx="1"/>
          </p:nvPr>
        </p:nvSpPr>
        <p:spPr>
          <a:xfrm>
            <a:off x="152400" y="721759"/>
            <a:ext cx="8686800" cy="4754563"/>
          </a:xfrm>
        </p:spPr>
        <p:txBody>
          <a:bodyPr>
            <a:normAutofit fontScale="92500"/>
          </a:bodyPr>
          <a:lstStyle/>
          <a:p>
            <a:pPr algn="just"/>
            <a:endParaRPr lang="en-US" sz="2200" b="1" dirty="0">
              <a:latin typeface="Times New Roman" panose="02020603050405020304" pitchFamily="18" charset="0"/>
              <a:cs typeface="Times New Roman" panose="02020603050405020304" pitchFamily="18" charset="0"/>
            </a:endParaRPr>
          </a:p>
          <a:p>
            <a:pPr algn="just">
              <a:lnSpc>
                <a:spcPct val="150000"/>
              </a:lnSpc>
            </a:pPr>
            <a:r>
              <a:rPr lang="en-US" sz="2200" b="1" dirty="0">
                <a:latin typeface="Times New Roman" panose="02020603050405020304" pitchFamily="18" charset="0"/>
                <a:cs typeface="Times New Roman" panose="02020603050405020304" pitchFamily="18" charset="0"/>
              </a:rPr>
              <a:t>It builds a digital culture</a:t>
            </a:r>
            <a:r>
              <a:rPr lang="en-US" sz="2200" dirty="0">
                <a:latin typeface="Times New Roman" panose="02020603050405020304" pitchFamily="18" charset="0"/>
                <a:cs typeface="Times New Roman" panose="02020603050405020304" pitchFamily="18" charset="0"/>
              </a:rPr>
              <a:t> by giving the departments the right tools.</a:t>
            </a:r>
          </a:p>
          <a:p>
            <a:pPr algn="just">
              <a:lnSpc>
                <a:spcPct val="150000"/>
              </a:lnSpc>
            </a:pPr>
            <a:r>
              <a:rPr lang="en-US" sz="2200" b="1" dirty="0">
                <a:latin typeface="Times New Roman" panose="02020603050405020304" pitchFamily="18" charset="0"/>
                <a:cs typeface="Times New Roman" panose="02020603050405020304" pitchFamily="18" charset="0"/>
              </a:rPr>
              <a:t>Makes employees more productive</a:t>
            </a:r>
            <a:r>
              <a:rPr lang="en-US" sz="2200" dirty="0">
                <a:latin typeface="Times New Roman" panose="02020603050405020304" pitchFamily="18" charset="0"/>
                <a:cs typeface="Times New Roman" panose="02020603050405020304" pitchFamily="18" charset="0"/>
              </a:rPr>
              <a:t> through proper implementation of the tools. Digital leadership ensures that your workforce can concentrate on using it straight away.</a:t>
            </a:r>
          </a:p>
          <a:p>
            <a:pPr algn="just">
              <a:lnSpc>
                <a:spcPct val="150000"/>
              </a:lnSpc>
            </a:pPr>
            <a:r>
              <a:rPr lang="en-US" sz="2200" b="1" dirty="0">
                <a:latin typeface="Times New Roman" panose="02020603050405020304" pitchFamily="18" charset="0"/>
                <a:cs typeface="Times New Roman" panose="02020603050405020304" pitchFamily="18" charset="0"/>
              </a:rPr>
              <a:t>Improves customer satisfaction</a:t>
            </a:r>
            <a:r>
              <a:rPr lang="en-US" sz="2200" dirty="0">
                <a:latin typeface="Times New Roman" panose="02020603050405020304" pitchFamily="18" charset="0"/>
                <a:cs typeface="Times New Roman" panose="02020603050405020304" pitchFamily="18" charset="0"/>
              </a:rPr>
              <a:t>  Digital leadership can help this by improving and introducing convenience, speed and customer support, for example. This in turn makes a customer increasingly satisfied with your product or service.</a:t>
            </a:r>
          </a:p>
          <a:p>
            <a:pPr algn="just">
              <a:lnSpc>
                <a:spcPct val="150000"/>
              </a:lnSpc>
            </a:pPr>
            <a:r>
              <a:rPr lang="en-US" sz="2200" b="1" dirty="0">
                <a:latin typeface="Times New Roman" panose="02020603050405020304" pitchFamily="18" charset="0"/>
                <a:cs typeface="Times New Roman" panose="02020603050405020304" pitchFamily="18" charset="0"/>
              </a:rPr>
              <a:t>Increases revenue</a:t>
            </a:r>
            <a:r>
              <a:rPr lang="en-US" sz="2200" dirty="0">
                <a:latin typeface="Times New Roman" panose="02020603050405020304" pitchFamily="18" charset="0"/>
                <a:cs typeface="Times New Roman" panose="02020603050405020304" pitchFamily="18" charset="0"/>
              </a:rPr>
              <a:t> – by serving more customers in less time.</a:t>
            </a:r>
          </a:p>
          <a:p>
            <a:pPr algn="just"/>
            <a:endParaRPr lang="en-US" sz="2200" dirty="0">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E9DCC5-30B0-43E7-B030-A6FF8252BFC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Roles of a Digital Leader (CO4)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a:xfrm>
            <a:off x="914400" y="1524000"/>
            <a:ext cx="8001000" cy="4602163"/>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As a digital leader, you will:</a:t>
            </a:r>
          </a:p>
          <a:p>
            <a:r>
              <a:rPr lang="en-US" sz="2200" dirty="0">
                <a:latin typeface="Times New Roman" panose="02020603050405020304" pitchFamily="18" charset="0"/>
                <a:cs typeface="Times New Roman" panose="02020603050405020304" pitchFamily="18" charset="0"/>
              </a:rPr>
              <a:t>Set the vision</a:t>
            </a:r>
          </a:p>
          <a:p>
            <a:r>
              <a:rPr lang="en-US" sz="2200" dirty="0">
                <a:latin typeface="Times New Roman" panose="02020603050405020304" pitchFamily="18" charset="0"/>
                <a:cs typeface="Times New Roman" panose="02020603050405020304" pitchFamily="18" charset="0"/>
              </a:rPr>
              <a:t>Influence executives and stakeholders</a:t>
            </a:r>
          </a:p>
          <a:p>
            <a:r>
              <a:rPr lang="en-US" sz="2200" dirty="0">
                <a:latin typeface="Times New Roman" panose="02020603050405020304" pitchFamily="18" charset="0"/>
                <a:cs typeface="Times New Roman" panose="02020603050405020304" pitchFamily="18" charset="0"/>
              </a:rPr>
              <a:t>Create sustainable digital programs</a:t>
            </a:r>
          </a:p>
          <a:p>
            <a:r>
              <a:rPr lang="en-US" sz="2200" dirty="0">
                <a:latin typeface="Times New Roman" panose="02020603050405020304" pitchFamily="18" charset="0"/>
                <a:cs typeface="Times New Roman" panose="02020603050405020304" pitchFamily="18" charset="0"/>
              </a:rPr>
              <a:t>Define processes for digital excellence</a:t>
            </a:r>
          </a:p>
          <a:p>
            <a:r>
              <a:rPr lang="en-US" sz="2200" dirty="0">
                <a:latin typeface="Times New Roman" panose="02020603050405020304" pitchFamily="18" charset="0"/>
                <a:cs typeface="Times New Roman" panose="02020603050405020304" pitchFamily="18" charset="0"/>
              </a:rPr>
              <a:t>Track impact</a:t>
            </a:r>
          </a:p>
          <a:p>
            <a:r>
              <a:rPr lang="en-US" sz="2200" dirty="0">
                <a:latin typeface="Times New Roman" panose="02020603050405020304" pitchFamily="18" charset="0"/>
                <a:cs typeface="Times New Roman" panose="02020603050405020304" pitchFamily="18" charset="0"/>
              </a:rPr>
              <a:t>Optimize and continually improve</a:t>
            </a:r>
          </a:p>
          <a:p>
            <a:pPr>
              <a:buNone/>
            </a:pPr>
            <a:r>
              <a:rPr lang="en-US" sz="2200" dirty="0"/>
              <a:t>       </a:t>
            </a:r>
          </a:p>
          <a:p>
            <a:pPr>
              <a:buNone/>
            </a:pPr>
            <a:r>
              <a:rPr lang="en-US" sz="2200" dirty="0"/>
              <a:t>      </a:t>
            </a:r>
          </a:p>
          <a:p>
            <a:pPr algn="just">
              <a:buNone/>
            </a:pPr>
            <a:endParaRPr lang="en-US" sz="2200" dirty="0"/>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BECA28-D35D-4314-A2FA-582E7B1E8B4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Case study of a Digital Leader (CO4)</a:t>
            </a:r>
          </a:p>
        </p:txBody>
      </p:sp>
      <p:sp>
        <p:nvSpPr>
          <p:cNvPr id="10" name="Content Placeholder 9"/>
          <p:cNvSpPr>
            <a:spLocks noGrp="1"/>
          </p:cNvSpPr>
          <p:nvPr>
            <p:ph idx="1"/>
          </p:nvPr>
        </p:nvSpPr>
        <p:spPr>
          <a:xfrm>
            <a:off x="228600" y="1371600"/>
            <a:ext cx="8686800" cy="4648200"/>
          </a:xfrm>
        </p:spPr>
        <p:txBody>
          <a:bodyPr>
            <a:normAutofit fontScale="92500" lnSpcReduction="20000"/>
          </a:bodyPr>
          <a:lstStyle/>
          <a:p>
            <a:pPr marL="0" indent="0" algn="just">
              <a:buNone/>
            </a:pPr>
            <a:r>
              <a:rPr lang="en-US" sz="2600" dirty="0">
                <a:latin typeface="Times New Roman" panose="02020603050405020304" pitchFamily="18" charset="0"/>
                <a:cs typeface="Times New Roman" panose="02020603050405020304" pitchFamily="18" charset="0"/>
              </a:rPr>
              <a:t>Burberry in 2006 was an organization that was markedly underperforming against its peer group. It brought in a visionary digital leader, Angela Ahrendts, to help recover the group and she did so through the use of digital transformation. In particular, she implemented the following changes:</a:t>
            </a:r>
          </a:p>
          <a:p>
            <a:pPr algn="just"/>
            <a:r>
              <a:rPr lang="en-US" sz="2600" dirty="0">
                <a:latin typeface="Times New Roman" panose="02020603050405020304" pitchFamily="18" charset="0"/>
                <a:cs typeface="Times New Roman" panose="02020603050405020304" pitchFamily="18" charset="0"/>
              </a:rPr>
              <a:t>Re-aligned Burberry to target the millennial audience. This enabled digital to play a much larger role.</a:t>
            </a:r>
          </a:p>
          <a:p>
            <a:pPr algn="just"/>
            <a:r>
              <a:rPr lang="en-US" sz="2600" dirty="0">
                <a:latin typeface="Times New Roman" panose="02020603050405020304" pitchFamily="18" charset="0"/>
                <a:cs typeface="Times New Roman" panose="02020603050405020304" pitchFamily="18" charset="0"/>
              </a:rPr>
              <a:t>Re-launched the brand in a digitally savvy way based on what consumers wanted.</a:t>
            </a:r>
          </a:p>
          <a:p>
            <a:pPr algn="just"/>
            <a:r>
              <a:rPr lang="en-US" sz="2600" dirty="0">
                <a:latin typeface="Times New Roman" panose="02020603050405020304" pitchFamily="18" charset="0"/>
                <a:cs typeface="Times New Roman" panose="02020603050405020304" pitchFamily="18" charset="0"/>
              </a:rPr>
              <a:t>Brought out the essence of the brand through digital and music.</a:t>
            </a:r>
          </a:p>
          <a:p>
            <a:pPr algn="just"/>
            <a:r>
              <a:rPr lang="en-US" sz="2600" dirty="0">
                <a:latin typeface="Times New Roman" panose="02020603050405020304" pitchFamily="18" charset="0"/>
                <a:cs typeface="Times New Roman" panose="02020603050405020304" pitchFamily="18" charset="0"/>
              </a:rPr>
              <a:t>Re-designed the online and offline journey to be seamless. The in-store experience was like walking into their website.</a:t>
            </a:r>
          </a:p>
          <a:p>
            <a:pPr algn="just"/>
            <a:r>
              <a:rPr lang="en-US" sz="2600" dirty="0">
                <a:latin typeface="Times New Roman" panose="02020603050405020304" pitchFamily="18" charset="0"/>
                <a:cs typeface="Times New Roman" panose="02020603050405020304" pitchFamily="18" charset="0"/>
              </a:rPr>
              <a:t>Set the pace and vision that digital was a way of life at Burberry.</a:t>
            </a:r>
          </a:p>
          <a:p>
            <a:pPr>
              <a:buNone/>
            </a:pPr>
            <a:r>
              <a:rPr lang="en-US" sz="2000" dirty="0"/>
              <a:t>      </a:t>
            </a:r>
          </a:p>
          <a:p>
            <a:pPr algn="just">
              <a:buNone/>
            </a:pPr>
            <a:endParaRPr lang="en-US" sz="18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153400" cy="5105400"/>
          </a:xfrm>
        </p:spPr>
        <p:txBody>
          <a:bodyPr>
            <a:noAutofit/>
          </a:bodyPr>
          <a:lstStyle/>
          <a:p>
            <a:pPr marL="0" indent="0">
              <a:buNone/>
            </a:pPr>
            <a:r>
              <a:rPr lang="en-US" sz="2200" b="1" dirty="0"/>
              <a:t>    </a:t>
            </a:r>
          </a:p>
          <a:p>
            <a:endParaRPr lang="en-US" sz="2200" b="1" dirty="0"/>
          </a:p>
          <a:p>
            <a:pPr algn="just"/>
            <a:r>
              <a:rPr lang="en-US" sz="2200" dirty="0">
                <a:latin typeface="Times New Roman" panose="02020603050405020304" pitchFamily="18" charset="0"/>
                <a:cs typeface="Times New Roman" panose="02020603050405020304" pitchFamily="18" charset="0"/>
              </a:rPr>
              <a:t>Improved Customer Service</a:t>
            </a:r>
          </a:p>
          <a:p>
            <a:pPr algn="just"/>
            <a:r>
              <a:rPr lang="en-US" sz="2200" dirty="0">
                <a:latin typeface="Times New Roman" panose="02020603050405020304" pitchFamily="18" charset="0"/>
                <a:cs typeface="Times New Roman" panose="02020603050405020304" pitchFamily="18" charset="0"/>
              </a:rPr>
              <a:t>Get Valuable Data and Analytics	</a:t>
            </a:r>
          </a:p>
          <a:p>
            <a:pPr algn="just"/>
            <a:r>
              <a:rPr lang="en-US" sz="2200" dirty="0">
                <a:latin typeface="Times New Roman" panose="02020603050405020304" pitchFamily="18" charset="0"/>
                <a:cs typeface="Times New Roman" panose="02020603050405020304" pitchFamily="18" charset="0"/>
              </a:rPr>
              <a:t>Higher Conversion Rates and Increased Revenue</a:t>
            </a:r>
          </a:p>
          <a:p>
            <a:pPr algn="just"/>
            <a:r>
              <a:rPr lang="en-US" sz="2200" dirty="0">
                <a:latin typeface="Times New Roman" panose="02020603050405020304" pitchFamily="18" charset="0"/>
                <a:cs typeface="Times New Roman" panose="02020603050405020304" pitchFamily="18" charset="0"/>
              </a:rPr>
              <a:t>Being on Par with Competitors</a:t>
            </a:r>
          </a:p>
          <a:p>
            <a:pPr algn="just"/>
            <a:r>
              <a:rPr lang="en-US" sz="2200" dirty="0">
                <a:latin typeface="Times New Roman" panose="02020603050405020304" pitchFamily="18" charset="0"/>
                <a:cs typeface="Times New Roman" panose="02020603050405020304" pitchFamily="18" charset="0"/>
              </a:rPr>
              <a:t>Preparedness for the Internet of Things</a:t>
            </a:r>
          </a:p>
          <a:p>
            <a:pPr algn="just"/>
            <a:endParaRPr lang="en-US" sz="2200" dirty="0"/>
          </a:p>
          <a:p>
            <a:pPr marL="0" indent="0">
              <a:buNone/>
            </a:pPr>
            <a:r>
              <a:rPr lang="en-US" sz="2200" dirty="0"/>
              <a:t> </a:t>
            </a:r>
            <a:endParaRPr lang="en-US" sz="2200" u="sng" dirty="0"/>
          </a:p>
        </p:txBody>
      </p:sp>
      <p:sp>
        <p:nvSpPr>
          <p:cNvPr id="4" name="Date Placeholder 3"/>
          <p:cNvSpPr>
            <a:spLocks noGrp="1"/>
          </p:cNvSpPr>
          <p:nvPr>
            <p:ph type="dt" sz="half" idx="10"/>
          </p:nvPr>
        </p:nvSpPr>
        <p:spPr/>
        <p:txBody>
          <a:bodyPr/>
          <a:lstStyle/>
          <a:p>
            <a:fld id="{472FCE7C-6D52-496D-B962-1C347629F89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Digital Marketing is adding Value to Business(CO4)</a:t>
            </a: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914400"/>
            <a:ext cx="7772400" cy="4953000"/>
          </a:xfrm>
        </p:spPr>
        <p:txBody>
          <a:bodyPr>
            <a:normAutofit/>
          </a:bodyPr>
          <a:lstStyle/>
          <a:p>
            <a:pPr>
              <a:buNone/>
            </a:pPr>
            <a:r>
              <a:rPr lang="en-US" sz="2400" dirty="0">
                <a:latin typeface="Times New Roman" panose="02020603050405020304" pitchFamily="18" charset="0"/>
                <a:cs typeface="Times New Roman" panose="02020603050405020304" pitchFamily="18" charset="0"/>
              </a:rPr>
              <a:t>      </a:t>
            </a:r>
          </a:p>
          <a:p>
            <a:pPr marL="299085" indent="-287020" algn="just">
              <a:buFont typeface="Arial" panose="020B0604020202020204"/>
              <a:buChar char="•"/>
              <a:tabLst>
                <a:tab pos="299085" algn="l"/>
                <a:tab pos="299720" algn="l"/>
              </a:tabLst>
            </a:pPr>
            <a:r>
              <a:rPr lang="en-US" sz="2400" spc="10" dirty="0">
                <a:latin typeface="Times New Roman" panose="02020603050405020304" pitchFamily="18" charset="0"/>
                <a:cs typeface="Times New Roman" panose="02020603050405020304" pitchFamily="18" charset="0"/>
              </a:rPr>
              <a:t>Global</a:t>
            </a:r>
            <a:r>
              <a:rPr lang="en-US" sz="2400" spc="-5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reach</a:t>
            </a:r>
            <a:endParaRPr lang="en-US" sz="2400" dirty="0">
              <a:latin typeface="Times New Roman" panose="02020603050405020304" pitchFamily="18" charset="0"/>
              <a:cs typeface="Times New Roman" panose="02020603050405020304" pitchFamily="18" charset="0"/>
            </a:endParaRPr>
          </a:p>
          <a:p>
            <a:pPr marL="299085" marR="164465" indent="-287020" algn="just">
              <a:buFont typeface="Arial" panose="020B0604020202020204"/>
              <a:buChar char="•"/>
              <a:tabLst>
                <a:tab pos="299085" algn="l"/>
                <a:tab pos="299720" algn="l"/>
              </a:tabLst>
            </a:pPr>
            <a:r>
              <a:rPr lang="en-US" sz="2400" spc="15" dirty="0">
                <a:latin typeface="Times New Roman" panose="02020603050405020304" pitchFamily="18" charset="0"/>
                <a:cs typeface="Times New Roman" panose="02020603050405020304" pitchFamily="18" charset="0"/>
              </a:rPr>
              <a:t>Lower</a:t>
            </a:r>
            <a:r>
              <a:rPr lang="en-US" sz="2400" spc="-4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cost</a:t>
            </a:r>
            <a:r>
              <a:rPr lang="en-US" sz="2400" spc="-25" dirty="0">
                <a:latin typeface="Times New Roman" panose="02020603050405020304" pitchFamily="18" charset="0"/>
                <a:cs typeface="Times New Roman" panose="02020603050405020304" pitchFamily="18" charset="0"/>
              </a:rPr>
              <a:t> </a:t>
            </a:r>
          </a:p>
          <a:p>
            <a:pPr marL="299085" marR="164465" indent="-287020" algn="just">
              <a:buFont typeface="Arial" panose="020B0604020202020204"/>
              <a:buChar char="•"/>
              <a:tabLst>
                <a:tab pos="299085" algn="l"/>
                <a:tab pos="299720" algn="l"/>
              </a:tabLst>
            </a:pPr>
            <a:r>
              <a:rPr lang="en-US" sz="2400" spc="15" dirty="0">
                <a:latin typeface="Times New Roman" panose="02020603050405020304" pitchFamily="18" charset="0"/>
                <a:cs typeface="Times New Roman" panose="02020603050405020304" pitchFamily="18" charset="0"/>
              </a:rPr>
              <a:t>Traceable, measurable </a:t>
            </a:r>
            <a:r>
              <a:rPr lang="en-US" sz="2400" dirty="0">
                <a:latin typeface="Times New Roman" panose="02020603050405020304" pitchFamily="18" charset="0"/>
                <a:cs typeface="Times New Roman" panose="02020603050405020304" pitchFamily="18" charset="0"/>
              </a:rPr>
              <a:t>results </a:t>
            </a:r>
          </a:p>
          <a:p>
            <a:pPr marL="299085" marR="164465" indent="-287020" algn="just">
              <a:buFont typeface="Arial" panose="020B0604020202020204"/>
              <a:buChar char="•"/>
              <a:tabLst>
                <a:tab pos="299085" algn="l"/>
                <a:tab pos="299720" algn="l"/>
              </a:tabLst>
            </a:pPr>
            <a:r>
              <a:rPr lang="en-US" sz="2400" spc="-10" dirty="0">
                <a:latin typeface="Times New Roman" panose="02020603050405020304" pitchFamily="18" charset="0"/>
                <a:cs typeface="Times New Roman" panose="02020603050405020304" pitchFamily="18" charset="0"/>
              </a:rPr>
              <a:t>Personalization</a:t>
            </a:r>
            <a:r>
              <a:rPr lang="en-US" sz="2400" spc="-50" dirty="0">
                <a:latin typeface="Times New Roman" panose="02020603050405020304" pitchFamily="18" charset="0"/>
                <a:cs typeface="Times New Roman" panose="02020603050405020304" pitchFamily="18" charset="0"/>
              </a:rPr>
              <a:t> </a:t>
            </a:r>
          </a:p>
          <a:p>
            <a:pPr marL="299085" marR="164465" indent="-287020" algn="just">
              <a:buFont typeface="Arial" panose="020B0604020202020204"/>
              <a:buChar char="•"/>
              <a:tabLst>
                <a:tab pos="299085" algn="l"/>
                <a:tab pos="299720" algn="l"/>
              </a:tabLst>
            </a:pPr>
            <a:r>
              <a:rPr lang="en-US" sz="2400" spc="-20" dirty="0">
                <a:latin typeface="Times New Roman" panose="02020603050405020304" pitchFamily="18" charset="0"/>
                <a:cs typeface="Times New Roman" panose="02020603050405020304" pitchFamily="18" charset="0"/>
              </a:rPr>
              <a:t>I</a:t>
            </a:r>
            <a:r>
              <a:rPr lang="en-US" sz="2400" spc="15" dirty="0">
                <a:latin typeface="Times New Roman" panose="02020603050405020304" pitchFamily="18" charset="0"/>
                <a:cs typeface="Times New Roman" panose="02020603050405020304" pitchFamily="18" charset="0"/>
              </a:rPr>
              <a:t>mproved</a:t>
            </a:r>
            <a:r>
              <a:rPr lang="en-US" sz="2400" spc="-6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conversion</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rates</a:t>
            </a:r>
            <a:endParaRPr lang="en-US" sz="24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E11D5B5-3BA9-4465-85EE-C6D21556ED3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just">
              <a:buNone/>
            </a:pPr>
            <a:r>
              <a:rPr lang="en-US" sz="2400" b="1" dirty="0"/>
              <a:t>             </a:t>
            </a:r>
            <a:r>
              <a:rPr lang="en-US" sz="2400" dirty="0"/>
              <a:t>Digital Marketing is adding Value to Business(CO4)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410200"/>
          </a:xfrm>
        </p:spPr>
        <p:txBody>
          <a:bodyPr>
            <a:normAutofit/>
          </a:bodyPr>
          <a:lstStyle/>
          <a:p>
            <a:pPr>
              <a:buNone/>
            </a:pPr>
            <a:r>
              <a:rPr lang="en-US" sz="2000" i="1" dirty="0"/>
              <a:t>  </a:t>
            </a:r>
            <a:endParaRPr lang="en-US" u="sng" dirty="0"/>
          </a:p>
          <a:p>
            <a:pPr>
              <a:buNone/>
            </a:pPr>
            <a:r>
              <a:rPr lang="en-US" dirty="0"/>
              <a:t>     </a:t>
            </a:r>
          </a:p>
          <a:p>
            <a:pPr algn="just">
              <a:buNone/>
            </a:pPr>
            <a:endParaRPr lang="en-US" dirty="0"/>
          </a:p>
        </p:txBody>
      </p:sp>
      <p:sp>
        <p:nvSpPr>
          <p:cNvPr id="4" name="Date Placeholder 3"/>
          <p:cNvSpPr>
            <a:spLocks noGrp="1"/>
          </p:cNvSpPr>
          <p:nvPr>
            <p:ph type="dt" sz="half" idx="10"/>
          </p:nvPr>
        </p:nvSpPr>
        <p:spPr/>
        <p:txBody>
          <a:bodyPr/>
          <a:lstStyle/>
          <a:p>
            <a:fld id="{E2E036B4-073A-4F03-BFB6-34C23E08178A}"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 </a:t>
            </a:r>
            <a:r>
              <a:rPr lang="en-US" sz="2400" dirty="0"/>
              <a:t>Cloud Computing (CO4)</a:t>
            </a:r>
          </a:p>
        </p:txBody>
      </p:sp>
      <p:sp>
        <p:nvSpPr>
          <p:cNvPr id="2" name="Rectangle 1"/>
          <p:cNvSpPr/>
          <p:nvPr/>
        </p:nvSpPr>
        <p:spPr>
          <a:xfrm>
            <a:off x="422953" y="1676400"/>
            <a:ext cx="8534400" cy="1964640"/>
          </a:xfrm>
          <a:prstGeom prst="rect">
            <a:avLst/>
          </a:prstGeom>
        </p:spPr>
        <p:txBody>
          <a:bodyPr wrap="square">
            <a:spAutoFit/>
          </a:bodyPr>
          <a:lstStyle/>
          <a:p>
            <a:pPr marL="299085" indent="-287020" algn="just">
              <a:lnSpc>
                <a:spcPct val="100000"/>
              </a:lnSpc>
              <a:spcBef>
                <a:spcPts val="95"/>
              </a:spcBef>
              <a:buFont typeface="Arial" panose="020B0604020202020204"/>
              <a:buChar char="•"/>
              <a:tabLst>
                <a:tab pos="299085" algn="l"/>
                <a:tab pos="299720" algn="l"/>
              </a:tabLst>
            </a:pPr>
            <a:r>
              <a:rPr lang="en-US" sz="2000" dirty="0">
                <a:latin typeface="Times New Roman" panose="02020603050405020304" pitchFamily="18" charset="0"/>
                <a:cs typeface="Times New Roman" panose="02020603050405020304" pitchFamily="18" charset="0"/>
              </a:rPr>
              <a:t>One example of digital transformation is the use of cloud computing. </a:t>
            </a:r>
          </a:p>
          <a:p>
            <a:pPr marL="299085" indent="-287020" algn="just">
              <a:lnSpc>
                <a:spcPct val="100000"/>
              </a:lnSpc>
              <a:spcBef>
                <a:spcPts val="95"/>
              </a:spcBef>
              <a:buFont typeface="Arial" panose="020B0604020202020204"/>
              <a:buChar char="•"/>
              <a:tabLst>
                <a:tab pos="299085" algn="l"/>
                <a:tab pos="299720" algn="l"/>
              </a:tabLst>
            </a:pPr>
            <a:r>
              <a:rPr lang="en-US" sz="2000" dirty="0">
                <a:latin typeface="Times New Roman" panose="02020603050405020304" pitchFamily="18" charset="0"/>
                <a:cs typeface="Times New Roman" panose="02020603050405020304" pitchFamily="18" charset="0"/>
              </a:rPr>
              <a:t>This reduces reliance on user-owned hardware and increases reliance on subscription-based cloud services. </a:t>
            </a:r>
          </a:p>
          <a:p>
            <a:pPr marL="299085" indent="-287020" algn="just">
              <a:lnSpc>
                <a:spcPct val="100000"/>
              </a:lnSpc>
              <a:spcBef>
                <a:spcPts val="95"/>
              </a:spcBef>
              <a:buFont typeface="Arial" panose="020B0604020202020204"/>
              <a:buChar char="•"/>
              <a:tabLst>
                <a:tab pos="299085" algn="l"/>
                <a:tab pos="299720" algn="l"/>
              </a:tabLst>
            </a:pPr>
            <a:r>
              <a:rPr lang="en-US" sz="2000" dirty="0">
                <a:latin typeface="Times New Roman" panose="02020603050405020304" pitchFamily="18" charset="0"/>
                <a:cs typeface="Times New Roman" panose="02020603050405020304" pitchFamily="18" charset="0"/>
              </a:rPr>
              <a:t>Some of these digital solutions enhance capabilities of traditional software products (e.g. Microsoft Office compared to Office 365) while others are entirely cloud based (e.g. Google Docs). </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410200"/>
          </a:xfrm>
        </p:spPr>
        <p:txBody>
          <a:bodyPr>
            <a:normAutofit/>
          </a:bodyPr>
          <a:lstStyle/>
          <a:p>
            <a:pPr>
              <a:buNone/>
            </a:pPr>
            <a:r>
              <a:rPr lang="en-US" sz="2000" i="1" dirty="0"/>
              <a:t>  </a:t>
            </a:r>
            <a:endParaRPr lang="en-US" u="sng" dirty="0"/>
          </a:p>
          <a:p>
            <a:pPr algn="just">
              <a:buNone/>
            </a:pPr>
            <a:r>
              <a:rPr lang="en-US" dirty="0"/>
              <a:t>   </a:t>
            </a:r>
            <a:r>
              <a:rPr lang="en-US" sz="2000" dirty="0">
                <a:latin typeface="Times New Roman" panose="02020603050405020304" pitchFamily="18" charset="0"/>
                <a:cs typeface="Times New Roman" panose="02020603050405020304" pitchFamily="18" charset="0"/>
              </a:rPr>
              <a:t>The term IoT is mainly used for devices that wouldn't usually be generally expected to have an internet connection, and that can communicate with the network independently of human action. For this reason, a PC isn't generally considered an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device and neither is a smartphone -- even though the latter is crammed with sensors. A smartwatch or a fitness band or other wearable device might be counted as an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device, however.</a:t>
            </a:r>
          </a:p>
          <a:p>
            <a:pPr algn="just">
              <a:buNone/>
            </a:pPr>
            <a:endParaRPr lang="en-US" dirty="0"/>
          </a:p>
        </p:txBody>
      </p:sp>
      <p:sp>
        <p:nvSpPr>
          <p:cNvPr id="4" name="Date Placeholder 3"/>
          <p:cNvSpPr>
            <a:spLocks noGrp="1"/>
          </p:cNvSpPr>
          <p:nvPr>
            <p:ph type="dt" sz="half" idx="10"/>
          </p:nvPr>
        </p:nvSpPr>
        <p:spPr/>
        <p:txBody>
          <a:bodyPr/>
          <a:lstStyle/>
          <a:p>
            <a:fld id="{8F1DD5F0-57CF-4176-BF60-D109F62F4B7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Internet of Things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A235BF-44EA-4AD1-AF2A-42F8BE1A750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a:t>
            </a:r>
          </a:p>
        </p:txBody>
      </p:sp>
      <p:sp>
        <p:nvSpPr>
          <p:cNvPr id="10" name="Content Placeholder 9"/>
          <p:cNvSpPr>
            <a:spLocks noGrp="1"/>
          </p:cNvSpPr>
          <p:nvPr>
            <p:ph idx="1"/>
          </p:nvPr>
        </p:nvSpPr>
        <p:spPr>
          <a:xfrm>
            <a:off x="152400" y="914402"/>
            <a:ext cx="8763000" cy="5211762"/>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1..Digital business is similar to the term __________ which was first coined by IBM corporation.</a:t>
            </a:r>
          </a:p>
          <a:p>
            <a:r>
              <a:rPr lang="en-US" sz="1800" dirty="0">
                <a:latin typeface="Times New Roman" panose="02020603050405020304" pitchFamily="18" charset="0"/>
                <a:cs typeface="Times New Roman" panose="02020603050405020304" pitchFamily="18" charset="0"/>
              </a:rPr>
              <a:t>A. E‑business</a:t>
            </a:r>
          </a:p>
          <a:p>
            <a:r>
              <a:rPr lang="en-US" sz="1800" dirty="0">
                <a:latin typeface="Times New Roman" panose="02020603050405020304" pitchFamily="18" charset="0"/>
                <a:cs typeface="Times New Roman" panose="02020603050405020304" pitchFamily="18" charset="0"/>
              </a:rPr>
              <a:t>B. E-Commerce</a:t>
            </a:r>
          </a:p>
          <a:p>
            <a:r>
              <a:rPr lang="en-US" sz="1800" dirty="0">
                <a:latin typeface="Times New Roman" panose="02020603050405020304" pitchFamily="18" charset="0"/>
                <a:cs typeface="Times New Roman" panose="02020603050405020304" pitchFamily="18" charset="0"/>
              </a:rPr>
              <a:t>C. Internet Business</a:t>
            </a:r>
          </a:p>
          <a:p>
            <a:r>
              <a:rPr lang="en-US" sz="1800" dirty="0">
                <a:latin typeface="Times New Roman" panose="02020603050405020304" pitchFamily="18" charset="0"/>
                <a:cs typeface="Times New Roman" panose="02020603050405020304" pitchFamily="18" charset="0"/>
              </a:rPr>
              <a:t>D. Both A and B</a:t>
            </a:r>
          </a:p>
          <a:p>
            <a:pPr marL="0" indent="0">
              <a:buNone/>
            </a:pPr>
            <a:r>
              <a:rPr lang="en-US" sz="1800" dirty="0">
                <a:latin typeface="Times New Roman" panose="02020603050405020304" pitchFamily="18" charset="0"/>
                <a:cs typeface="Times New Roman" panose="02020603050405020304" pitchFamily="18" charset="0"/>
              </a:rPr>
              <a:t>2. Digital business Infrastructure refers to the combination of ________</a:t>
            </a:r>
          </a:p>
          <a:p>
            <a:r>
              <a:rPr lang="en-US" sz="1800" dirty="0">
                <a:latin typeface="Times New Roman" panose="02020603050405020304" pitchFamily="18" charset="0"/>
                <a:cs typeface="Times New Roman" panose="02020603050405020304" pitchFamily="18" charset="0"/>
              </a:rPr>
              <a:t>A. Hardware</a:t>
            </a:r>
          </a:p>
          <a:p>
            <a:r>
              <a:rPr lang="en-US" sz="1800" dirty="0">
                <a:latin typeface="Times New Roman" panose="02020603050405020304" pitchFamily="18" charset="0"/>
                <a:cs typeface="Times New Roman" panose="02020603050405020304" pitchFamily="18" charset="0"/>
              </a:rPr>
              <a:t>B. Software</a:t>
            </a:r>
          </a:p>
          <a:p>
            <a:r>
              <a:rPr lang="en-US" sz="1800" dirty="0">
                <a:latin typeface="Times New Roman" panose="02020603050405020304" pitchFamily="18" charset="0"/>
                <a:cs typeface="Times New Roman" panose="02020603050405020304" pitchFamily="18" charset="0"/>
              </a:rPr>
              <a:t>C. Servers</a:t>
            </a:r>
          </a:p>
          <a:p>
            <a:r>
              <a:rPr lang="en-US" sz="1800" dirty="0">
                <a:latin typeface="Times New Roman" panose="02020603050405020304" pitchFamily="18" charset="0"/>
                <a:cs typeface="Times New Roman" panose="02020603050405020304" pitchFamily="18" charset="0"/>
              </a:rPr>
              <a:t>D. All of the above</a:t>
            </a:r>
          </a:p>
          <a:p>
            <a:r>
              <a:rPr lang="en-US" sz="1800" dirty="0">
                <a:latin typeface="Times New Roman" panose="02020603050405020304" pitchFamily="18" charset="0"/>
                <a:cs typeface="Times New Roman" panose="02020603050405020304" pitchFamily="18" charset="0"/>
              </a:rPr>
              <a:t>3. </a:t>
            </a:r>
            <a:r>
              <a:rPr lang="en-US" sz="1800" i="1" dirty="0">
                <a:latin typeface="Times New Roman" panose="02020603050405020304" pitchFamily="18" charset="0"/>
                <a:cs typeface="Times New Roman" panose="02020603050405020304" pitchFamily="18" charset="0"/>
              </a:rPr>
              <a:t>________</a:t>
            </a:r>
            <a:r>
              <a:rPr lang="en-US" sz="1800" dirty="0">
                <a:latin typeface="Times New Roman" panose="02020603050405020304" pitchFamily="18" charset="0"/>
                <a:cs typeface="Times New Roman" panose="02020603050405020304" pitchFamily="18" charset="0"/>
              </a:rPr>
              <a:t> is an organization that uses technology as a competitive advantage in its internal and external operations.</a:t>
            </a:r>
          </a:p>
          <a:p>
            <a:r>
              <a:rPr lang="en-US" sz="1800" dirty="0">
                <a:latin typeface="Times New Roman" panose="02020603050405020304" pitchFamily="18" charset="0"/>
                <a:cs typeface="Times New Roman" panose="02020603050405020304" pitchFamily="18" charset="0"/>
              </a:rPr>
              <a:t>A. Digital Economy</a:t>
            </a:r>
          </a:p>
          <a:p>
            <a:r>
              <a:rPr lang="en-US" sz="1800" dirty="0">
                <a:latin typeface="Times New Roman" panose="02020603050405020304" pitchFamily="18" charset="0"/>
                <a:cs typeface="Times New Roman" panose="02020603050405020304" pitchFamily="18" charset="0"/>
              </a:rPr>
              <a:t>B. Digital enterprise</a:t>
            </a:r>
          </a:p>
          <a:p>
            <a:r>
              <a:rPr lang="en-US" sz="1800" dirty="0">
                <a:latin typeface="Times New Roman" panose="02020603050405020304" pitchFamily="18" charset="0"/>
                <a:cs typeface="Times New Roman" panose="02020603050405020304" pitchFamily="18" charset="0"/>
              </a:rPr>
              <a:t>C. E-commerce</a:t>
            </a:r>
          </a:p>
          <a:p>
            <a:r>
              <a:rPr lang="en-US" sz="1800" dirty="0">
                <a:latin typeface="Times New Roman" panose="02020603050405020304" pitchFamily="18" charset="0"/>
                <a:cs typeface="Times New Roman" panose="02020603050405020304" pitchFamily="18" charset="0"/>
              </a:rPr>
              <a:t>D. None of the above</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E4EA0-DC92-4988-9253-37DF7E5A6AD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49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a:t>
            </a:r>
          </a:p>
        </p:txBody>
      </p:sp>
      <p:sp>
        <p:nvSpPr>
          <p:cNvPr id="10" name="Content Placeholder 9"/>
          <p:cNvSpPr>
            <a:spLocks noGrp="1"/>
          </p:cNvSpPr>
          <p:nvPr>
            <p:ph idx="1"/>
          </p:nvPr>
        </p:nvSpPr>
        <p:spPr>
          <a:xfrm>
            <a:off x="228600" y="1143000"/>
            <a:ext cx="8686800" cy="498316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4. _______ is NOT an example of Digital Business.</a:t>
            </a:r>
          </a:p>
          <a:p>
            <a:r>
              <a:rPr lang="en-US" sz="1800" dirty="0">
                <a:latin typeface="Times New Roman" panose="02020603050405020304" pitchFamily="18" charset="0"/>
                <a:cs typeface="Times New Roman" panose="02020603050405020304" pitchFamily="18" charset="0"/>
              </a:rPr>
              <a:t>A. OYO Rooms</a:t>
            </a:r>
          </a:p>
          <a:p>
            <a:r>
              <a:rPr lang="en-US" sz="1800" dirty="0">
                <a:latin typeface="Times New Roman" panose="02020603050405020304" pitchFamily="18" charset="0"/>
                <a:cs typeface="Times New Roman" panose="02020603050405020304" pitchFamily="18" charset="0"/>
              </a:rPr>
              <a:t>B. Reliance SMART</a:t>
            </a:r>
          </a:p>
          <a:p>
            <a:r>
              <a:rPr lang="en-US" sz="1800" dirty="0">
                <a:latin typeface="Times New Roman" panose="02020603050405020304" pitchFamily="18" charset="0"/>
                <a:cs typeface="Times New Roman" panose="02020603050405020304" pitchFamily="18" charset="0"/>
              </a:rPr>
              <a:t>C. Ola</a:t>
            </a:r>
          </a:p>
          <a:p>
            <a:r>
              <a:rPr lang="en-US" sz="1800" dirty="0">
                <a:latin typeface="Times New Roman" panose="02020603050405020304" pitchFamily="18" charset="0"/>
                <a:cs typeface="Times New Roman" panose="02020603050405020304" pitchFamily="18" charset="0"/>
              </a:rPr>
              <a:t>D. D Mart Ready</a:t>
            </a:r>
          </a:p>
          <a:p>
            <a:pPr marL="0" indent="0">
              <a:buNone/>
            </a:pPr>
            <a:r>
              <a:rPr lang="en-US" sz="1800" dirty="0">
                <a:latin typeface="Times New Roman" panose="02020603050405020304" pitchFamily="18" charset="0"/>
                <a:cs typeface="Times New Roman" panose="02020603050405020304" pitchFamily="18" charset="0"/>
              </a:rPr>
              <a:t>5. The scope of e‑commerce is ________ than digital business.</a:t>
            </a:r>
          </a:p>
          <a:p>
            <a:r>
              <a:rPr lang="en-US" sz="1800" dirty="0">
                <a:latin typeface="Times New Roman" panose="02020603050405020304" pitchFamily="18" charset="0"/>
                <a:cs typeface="Times New Roman" panose="02020603050405020304" pitchFamily="18" charset="0"/>
              </a:rPr>
              <a:t>A. Broader</a:t>
            </a:r>
          </a:p>
          <a:p>
            <a:r>
              <a:rPr lang="en-US" sz="1800" dirty="0">
                <a:latin typeface="Times New Roman" panose="02020603050405020304" pitchFamily="18" charset="0"/>
                <a:cs typeface="Times New Roman" panose="02020603050405020304" pitchFamily="18" charset="0"/>
              </a:rPr>
              <a:t>B. Narrower</a:t>
            </a:r>
          </a:p>
          <a:p>
            <a:r>
              <a:rPr lang="en-US" sz="1800" dirty="0">
                <a:latin typeface="Times New Roman" panose="02020603050405020304" pitchFamily="18" charset="0"/>
                <a:cs typeface="Times New Roman" panose="02020603050405020304" pitchFamily="18" charset="0"/>
              </a:rPr>
              <a:t>C. Wider</a:t>
            </a:r>
          </a:p>
          <a:p>
            <a:r>
              <a:rPr lang="en-US" sz="1800" dirty="0">
                <a:latin typeface="Times New Roman" panose="02020603050405020304" pitchFamily="18" charset="0"/>
                <a:cs typeface="Times New Roman" panose="02020603050405020304" pitchFamily="18" charset="0"/>
              </a:rPr>
              <a:t>D. Hyper</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p>
          <a:p>
            <a:pPr marL="0" indent="0">
              <a:buNone/>
            </a:pPr>
            <a:endParaRPr lang="en-US" sz="1800" dirty="0"/>
          </a:p>
          <a:p>
            <a:pPr marL="457200" indent="-457200">
              <a:buAutoNum type="arabicPeriod"/>
            </a:pPr>
            <a:endParaRPr lang="en-US" sz="1800" dirty="0"/>
          </a:p>
          <a:p>
            <a:pPr marL="457200" indent="-457200">
              <a:buAutoNum type="arabicPeriod"/>
            </a:pPr>
            <a:endParaRPr lang="en-US" sz="1800" dirty="0"/>
          </a:p>
          <a:p>
            <a:pPr marL="457200" indent="-457200">
              <a:buAutoNum type="arabicPeriod"/>
            </a:pPr>
            <a:endParaRPr lang="en-US" sz="1800" dirty="0"/>
          </a:p>
          <a:p>
            <a:pPr marL="457200" indent="-457200">
              <a:buAutoNum type="arabicPeriod"/>
            </a:pPr>
            <a:endParaRPr lang="en-US" sz="1800" dirty="0"/>
          </a:p>
          <a:p>
            <a:pPr>
              <a:buNone/>
            </a:pPr>
            <a:r>
              <a:rPr lang="en-US" sz="1800" dirty="0"/>
              <a:t>      </a:t>
            </a:r>
          </a:p>
          <a:p>
            <a:pPr algn="just">
              <a:buNone/>
            </a:pPr>
            <a:endParaRPr lang="en-US" sz="18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B8734-7846-4D8A-B113-BF637C11A6FE}" type="datetime1">
              <a:rPr lang="en-US" smtClean="0"/>
              <a:t>28-May-24</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5</a:t>
            </a:fld>
            <a:endParaRPr lang="en-US"/>
          </a:p>
        </p:txBody>
      </p:sp>
      <p:sp>
        <p:nvSpPr>
          <p:cNvPr id="11" name="Content Placeholder 10"/>
          <p:cNvSpPr>
            <a:spLocks noGrp="1"/>
          </p:cNvSpPr>
          <p:nvPr>
            <p:ph idx="4294967295"/>
          </p:nvPr>
        </p:nvSpPr>
        <p:spPr>
          <a:xfrm>
            <a:off x="457200" y="914400"/>
            <a:ext cx="8458200" cy="5211763"/>
          </a:xfrm>
        </p:spPr>
        <p:txBody>
          <a:bodyPr>
            <a:normAutofit/>
          </a:bodyPr>
          <a:lstStyle/>
          <a:p>
            <a:pPr>
              <a:buNone/>
            </a:pPr>
            <a:r>
              <a:rPr lang="en-IN" sz="2400" dirty="0" err="1"/>
              <a:t>Dr.</a:t>
            </a:r>
            <a:r>
              <a:rPr lang="en-IN" sz="2400" dirty="0"/>
              <a:t> </a:t>
            </a:r>
            <a:r>
              <a:rPr lang="en-IN" sz="2400" dirty="0" err="1"/>
              <a:t>Priyanka</a:t>
            </a:r>
            <a:r>
              <a:rPr lang="en-IN" sz="2400" dirty="0"/>
              <a:t> </a:t>
            </a:r>
            <a:r>
              <a:rPr lang="en-IN" sz="2400" dirty="0" err="1"/>
              <a:t>Malhotra</a:t>
            </a:r>
            <a:endParaRPr lang="en-IN" sz="2400" dirty="0"/>
          </a:p>
          <a:p>
            <a:pPr>
              <a:buNone/>
            </a:pPr>
            <a:r>
              <a:rPr lang="en-IN" sz="2400" dirty="0"/>
              <a:t>Assistant Professor</a:t>
            </a:r>
          </a:p>
          <a:p>
            <a:pPr>
              <a:buNone/>
            </a:pPr>
            <a:r>
              <a:rPr lang="en-IN" sz="2400" dirty="0"/>
              <a:t>Department: Management Studies</a:t>
            </a:r>
          </a:p>
          <a:p>
            <a:pPr>
              <a:buNone/>
            </a:pPr>
            <a:r>
              <a:rPr lang="en-IN" sz="2400" dirty="0"/>
              <a:t>Email ID: </a:t>
            </a:r>
            <a:r>
              <a:rPr lang="en-IN" sz="2400" dirty="0">
                <a:hlinkClick r:id="rId2"/>
              </a:rPr>
              <a:t>priyankamalhotra@niet.co.in</a:t>
            </a:r>
            <a:endParaRPr lang="en-IN" sz="2400" dirty="0"/>
          </a:p>
          <a:p>
            <a:pPr>
              <a:buNone/>
            </a:pPr>
            <a:r>
              <a:rPr lang="en-IN" sz="2400" dirty="0"/>
              <a:t>Qualification: BBA, MBA, UGC NET, </a:t>
            </a:r>
            <a:r>
              <a:rPr lang="en-IN" sz="2400" dirty="0" err="1"/>
              <a:t>Ph.D</a:t>
            </a:r>
            <a:r>
              <a:rPr lang="en-IN" sz="2400" dirty="0"/>
              <a:t> (submitted)</a:t>
            </a:r>
          </a:p>
          <a:p>
            <a:pPr>
              <a:buNone/>
            </a:pPr>
            <a:r>
              <a:rPr lang="en-IN" sz="2400" dirty="0"/>
              <a:t>Specialisation: HRM &amp; OB</a:t>
            </a:r>
          </a:p>
          <a:p>
            <a:pPr>
              <a:buNone/>
            </a:pPr>
            <a:r>
              <a:rPr lang="en-IN" sz="2400" dirty="0"/>
              <a:t>Total Teaching Experience: 14 years</a:t>
            </a:r>
          </a:p>
          <a:p>
            <a:pPr>
              <a:buNone/>
            </a:pPr>
            <a:r>
              <a:rPr lang="en-IN" sz="2400" dirty="0"/>
              <a:t>Teaching Area: HR and Marketing</a:t>
            </a:r>
          </a:p>
          <a:p>
            <a:pPr>
              <a:buNone/>
            </a:pPr>
            <a:endParaRPr lang="en-IN" sz="2800" dirty="0"/>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err="1"/>
              <a:t>Noida</a:t>
            </a:r>
            <a:r>
              <a:rPr lang="en-US" sz="2400" dirty="0"/>
              <a:t> Institute of Engineering and Technology, Greater </a:t>
            </a:r>
            <a:r>
              <a:rPr lang="en-US" sz="2400" dirty="0" err="1"/>
              <a:t>Noida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0" descr="Logo New.png"/>
          <p:cNvPicPr>
            <a:picLocks noChangeAspect="1" noChangeArrowheads="1"/>
          </p:cNvPicPr>
          <p:nvPr/>
        </p:nvPicPr>
        <p:blipFill>
          <a:blip r:embed="rId3"/>
          <a:srcRect/>
          <a:stretch>
            <a:fillRect/>
          </a:stretch>
        </p:blipFill>
        <p:spPr bwMode="auto">
          <a:xfrm>
            <a:off x="0" y="0"/>
            <a:ext cx="1295400" cy="681789"/>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a:stretch>
            <a:fillRect/>
          </a:stretch>
        </p:blipFill>
        <p:spPr bwMode="auto">
          <a:xfrm>
            <a:off x="7239000" y="838200"/>
            <a:ext cx="1706059" cy="1600200"/>
          </a:xfrm>
          <a:prstGeom prst="rect">
            <a:avLst/>
          </a:prstGeom>
          <a:noFill/>
          <a:ln w="9525">
            <a:noFill/>
            <a:miter lim="800000"/>
            <a:headEnd/>
            <a:tailEnd/>
          </a:ln>
          <a:effectLst/>
        </p:spPr>
      </p:pic>
      <p:sp>
        <p:nvSpPr>
          <p:cNvPr id="19" name="Footer Placeholder 12"/>
          <p:cNvSpPr>
            <a:spLocks noGrp="1"/>
          </p:cNvSpPr>
          <p:nvPr>
            <p:ph type="ftr" sz="quarter" idx="11"/>
          </p:nvPr>
        </p:nvSpPr>
        <p:spPr>
          <a:xfrm>
            <a:off x="2743200" y="6356350"/>
            <a:ext cx="4495800" cy="365125"/>
          </a:xfrm>
        </p:spPr>
        <p:txBody>
          <a:bodyPr/>
          <a:lstStyle/>
          <a:p>
            <a:pPr lvl="0"/>
            <a:r>
              <a:rPr lang="sv-SE"/>
              <a:t>Dr. Priyanka Malhotra           Digital Marketing               Unit 4</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Online PR and reputation management</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–IV) </a:t>
            </a:r>
            <a:r>
              <a:rPr lang="en-US" sz="2800" dirty="0">
                <a:solidFill>
                  <a:prstClr val="black"/>
                </a:solidFill>
                <a:latin typeface="Calibri" panose="020F0502020204030204"/>
              </a:rPr>
              <a:t>Topic 3</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p:cNvSpPr>
            <a:spLocks noGrp="1"/>
          </p:cNvSpPr>
          <p:nvPr>
            <p:ph type="dt" sz="half" idx="10"/>
          </p:nvPr>
        </p:nvSpPr>
        <p:spPr/>
        <p:txBody>
          <a:bodyPr/>
          <a:lstStyle/>
          <a:p>
            <a:fld id="{A3AEC96B-96EE-4000-8C47-2A3185185263}" type="datetime1">
              <a:rPr lang="en-US" smtClean="0"/>
              <a:t>28-May-24</a:t>
            </a:fld>
            <a:endParaRPr lang="en-US"/>
          </a:p>
        </p:txBody>
      </p:sp>
      <p:sp>
        <p:nvSpPr>
          <p:cNvPr id="6" name="Footer Placeholder 5"/>
          <p:cNvSpPr>
            <a:spLocks noGrp="1"/>
          </p:cNvSpPr>
          <p:nvPr>
            <p:ph type="ftr" sz="quarter" idx="11"/>
          </p:nvPr>
        </p:nvSpPr>
        <p:spPr>
          <a:xfrm>
            <a:off x="3124200" y="6356351"/>
            <a:ext cx="4191000" cy="266394"/>
          </a:xfrm>
        </p:spPr>
        <p:txBody>
          <a:bodyPr/>
          <a:lstStyle/>
          <a:p>
            <a:r>
              <a:rPr lang="en-US"/>
              <a:t>Dr. Priyanka Malhotra           Digital Marketing               Unit 4</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0F9BD0-7900-44E7-9190-3F1A81872B2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Recap</a:t>
            </a:r>
          </a:p>
        </p:txBody>
      </p:sp>
      <p:sp>
        <p:nvSpPr>
          <p:cNvPr id="10" name="Content Placeholder 9"/>
          <p:cNvSpPr>
            <a:spLocks noGrp="1"/>
          </p:cNvSpPr>
          <p:nvPr>
            <p:ph idx="1"/>
          </p:nvPr>
        </p:nvSpPr>
        <p:spPr>
          <a:xfrm>
            <a:off x="304800" y="1447800"/>
            <a:ext cx="8610600" cy="4678363"/>
          </a:xfrm>
        </p:spPr>
        <p:txBody>
          <a:bodyPr>
            <a:normAutofit/>
          </a:bodyPr>
          <a:lstStyle/>
          <a:p>
            <a:pPr marL="0" indent="0">
              <a:buNone/>
            </a:pPr>
            <a:endParaRPr lang="en-US" sz="2000" dirty="0"/>
          </a:p>
          <a:p>
            <a:pPr marL="457200" indent="-457200">
              <a:buAutoNum type="arabicPeriod"/>
            </a:pPr>
            <a:endParaRPr lang="en-US" sz="2000" dirty="0"/>
          </a:p>
          <a:p>
            <a:pPr marL="12065" marR="222885" indent="0" algn="just">
              <a:buNone/>
              <a:tabLst>
                <a:tab pos="299085" algn="l"/>
                <a:tab pos="299720" algn="l"/>
              </a:tabLst>
            </a:pPr>
            <a:r>
              <a:rPr lang="en-US" sz="2000" dirty="0">
                <a:latin typeface="Times New Roman" panose="02020603050405020304" pitchFamily="18" charset="0"/>
                <a:cs typeface="Times New Roman" panose="02020603050405020304" pitchFamily="18" charset="0"/>
              </a:rPr>
              <a:t>The transformation stage means that digital usages inherently enable new types of innovation and creativity in a particular domain, rather than simply enhance and support traditional methods.  </a:t>
            </a:r>
            <a:r>
              <a:rPr lang="en-US" sz="2000" spc="65" dirty="0">
                <a:latin typeface="Times New Roman" panose="02020603050405020304" pitchFamily="18" charset="0"/>
                <a:cs typeface="Times New Roman" panose="02020603050405020304" pitchFamily="18" charset="0"/>
              </a:rPr>
              <a:t>Companies</a:t>
            </a:r>
            <a:r>
              <a:rPr lang="en-US" sz="2000" spc="-30"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can</a:t>
            </a:r>
            <a:r>
              <a:rPr lang="en-US" sz="2000" spc="-45"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do</a:t>
            </a:r>
            <a:r>
              <a:rPr lang="en-US" sz="2000" spc="-60"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much</a:t>
            </a:r>
            <a:r>
              <a:rPr lang="en-US" sz="2000" spc="-60"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more</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75"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gain</a:t>
            </a:r>
            <a:r>
              <a:rPr lang="en-US" sz="2000" spc="-45"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value</a:t>
            </a:r>
            <a:r>
              <a:rPr lang="en-US" sz="2000" spc="-5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from</a:t>
            </a:r>
            <a:r>
              <a:rPr lang="en-US" sz="2000" spc="-65"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investments</a:t>
            </a:r>
            <a:r>
              <a:rPr lang="en-US" sz="2000" spc="-7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they</a:t>
            </a:r>
            <a:r>
              <a:rPr lang="en-US" sz="2000" spc="-65"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have</a:t>
            </a:r>
            <a:r>
              <a:rPr lang="en-US" sz="2000" spc="-6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already</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made,</a:t>
            </a:r>
            <a:r>
              <a:rPr lang="en-US" sz="2000" spc="-35" dirty="0">
                <a:latin typeface="Times New Roman" panose="02020603050405020304" pitchFamily="18" charset="0"/>
                <a:cs typeface="Times New Roman" panose="02020603050405020304" pitchFamily="18" charset="0"/>
              </a:rPr>
              <a:t> </a:t>
            </a:r>
            <a:r>
              <a:rPr lang="en-US" sz="2000" spc="60" dirty="0">
                <a:latin typeface="Times New Roman" panose="02020603050405020304" pitchFamily="18" charset="0"/>
                <a:cs typeface="Times New Roman" panose="02020603050405020304" pitchFamily="18" charset="0"/>
              </a:rPr>
              <a:t>even</a:t>
            </a:r>
            <a:r>
              <a:rPr lang="en-US" sz="2000" spc="-70"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as</a:t>
            </a:r>
            <a:r>
              <a:rPr lang="en-US" sz="2000" spc="-6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they  </a:t>
            </a:r>
            <a:r>
              <a:rPr lang="en-US" sz="2000" spc="30" dirty="0">
                <a:latin typeface="Times New Roman" panose="02020603050405020304" pitchFamily="18" charset="0"/>
                <a:cs typeface="Times New Roman" panose="02020603050405020304" pitchFamily="18" charset="0"/>
              </a:rPr>
              <a:t>envision</a:t>
            </a:r>
            <a:r>
              <a:rPr lang="en-US" sz="2000" spc="-6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radically</a:t>
            </a:r>
            <a:r>
              <a:rPr lang="en-US" sz="2000" spc="-4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new</a:t>
            </a:r>
            <a:r>
              <a:rPr lang="en-US" sz="2000" spc="-70" dirty="0">
                <a:latin typeface="Times New Roman" panose="02020603050405020304" pitchFamily="18" charset="0"/>
                <a:cs typeface="Times New Roman" panose="02020603050405020304" pitchFamily="18" charset="0"/>
              </a:rPr>
              <a:t> </a:t>
            </a:r>
            <a:r>
              <a:rPr lang="en-US" sz="2000" spc="80" dirty="0">
                <a:latin typeface="Times New Roman" panose="02020603050405020304" pitchFamily="18" charset="0"/>
                <a:cs typeface="Times New Roman" panose="02020603050405020304" pitchFamily="18" charset="0"/>
              </a:rPr>
              <a:t>ways</a:t>
            </a:r>
            <a:r>
              <a:rPr lang="en-US" sz="2000" spc="-6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of</a:t>
            </a:r>
            <a:r>
              <a:rPr lang="en-US" sz="2000" spc="-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working.</a:t>
            </a:r>
          </a:p>
          <a:p>
            <a:pPr algn="just">
              <a:buNone/>
            </a:pPr>
            <a:endParaRPr lang="en-US" sz="18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525963"/>
          </a:xfrm>
        </p:spPr>
        <p:txBody>
          <a:bodyPr>
            <a:normAutofit/>
          </a:bodyPr>
          <a:lstStyle/>
          <a:p>
            <a:pPr lvl="0">
              <a:buNone/>
              <a:defRPr/>
            </a:pPr>
            <a:endParaRPr lang="en-US" sz="2400" dirty="0">
              <a:latin typeface="Times New Roman" panose="02020603050405020304" pitchFamily="18" charset="0"/>
              <a:cs typeface="Times New Roman" panose="02020603050405020304" pitchFamily="18" charset="0"/>
            </a:endParaRPr>
          </a:p>
          <a:p>
            <a:pPr lvl="0">
              <a:buNone/>
              <a:defRPr/>
            </a:pPr>
            <a:r>
              <a:rPr lang="en-US" sz="2400" dirty="0">
                <a:latin typeface="Times New Roman" panose="02020603050405020304" pitchFamily="18" charset="0"/>
                <a:cs typeface="Times New Roman" panose="02020603050405020304" pitchFamily="18" charset="0"/>
              </a:rPr>
              <a:t>Student will learn about Online PR and reputation management.</a:t>
            </a:r>
          </a:p>
        </p:txBody>
      </p:sp>
      <p:sp>
        <p:nvSpPr>
          <p:cNvPr id="6" name="Date Placeholder 5"/>
          <p:cNvSpPr>
            <a:spLocks noGrp="1"/>
          </p:cNvSpPr>
          <p:nvPr>
            <p:ph type="dt" sz="half" idx="10"/>
          </p:nvPr>
        </p:nvSpPr>
        <p:spPr/>
        <p:txBody>
          <a:bodyPr/>
          <a:lstStyle/>
          <a:p>
            <a:fld id="{D8480935-37CC-42AF-98A3-526BC08EAF64}"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52</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Objectives of Topics /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828800"/>
            <a:ext cx="7543800" cy="4191000"/>
          </a:xfrm>
        </p:spPr>
        <p:txBody>
          <a:bodyPr>
            <a:normAutofit/>
          </a:bodyPr>
          <a:lstStyle/>
          <a:p>
            <a:pPr marL="0" marR="192405" indent="0" algn="just">
              <a:lnSpc>
                <a:spcPct val="100000"/>
              </a:lnSpc>
              <a:spcBef>
                <a:spcPts val="100"/>
              </a:spcBef>
              <a:buNone/>
            </a:pPr>
            <a:r>
              <a:rPr lang="en-US" sz="2200" dirty="0">
                <a:latin typeface="Times New Roman" panose="02020603050405020304" pitchFamily="18" charset="0"/>
                <a:cs typeface="Times New Roman" panose="02020603050405020304" pitchFamily="18" charset="0"/>
              </a:rPr>
              <a:t>Online PR (online public relations) is the public relations work of communicators via available online communication channels (and also communication tools). In addition to the online pages of classic media, these channels include social media, blogs and websites. Based on the measures taken in the print sector, the possibilities and opportunities offered by online media are used and the strategies are adapted accordingly.</a:t>
            </a:r>
          </a:p>
          <a:p>
            <a:pPr marL="0" marR="192405" indent="0" algn="just">
              <a:lnSpc>
                <a:spcPct val="100000"/>
              </a:lnSpc>
              <a:spcBef>
                <a:spcPts val="100"/>
              </a:spcBef>
              <a:buNone/>
            </a:pPr>
            <a:endParaRPr lang="en-US" sz="2200" dirty="0">
              <a:latin typeface="Times New Roman" panose="02020603050405020304" pitchFamily="18" charset="0"/>
              <a:cs typeface="Times New Roman" panose="02020603050405020304" pitchFamily="18" charset="0"/>
            </a:endParaRPr>
          </a:p>
          <a:p>
            <a:pPr>
              <a:buNone/>
            </a:pPr>
            <a:endParaRPr lang="en-US" sz="2200" u="sng" dirty="0"/>
          </a:p>
          <a:p>
            <a:pPr>
              <a:buNone/>
            </a:pPr>
            <a:endParaRPr lang="en-US" sz="2200" dirty="0"/>
          </a:p>
          <a:p>
            <a:pPr algn="just">
              <a:buNone/>
            </a:pPr>
            <a:endParaRPr lang="en-US" sz="2200" dirty="0"/>
          </a:p>
        </p:txBody>
      </p:sp>
      <p:sp>
        <p:nvSpPr>
          <p:cNvPr id="4" name="Date Placeholder 3"/>
          <p:cNvSpPr>
            <a:spLocks noGrp="1"/>
          </p:cNvSpPr>
          <p:nvPr>
            <p:ph type="dt" sz="half" idx="10"/>
          </p:nvPr>
        </p:nvSpPr>
        <p:spPr/>
        <p:txBody>
          <a:bodyPr/>
          <a:lstStyle/>
          <a:p>
            <a:fld id="{78A7F06A-8654-4B84-B8A1-79CAD9C39ED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696200" cy="2209800"/>
          </a:xfrm>
        </p:spPr>
        <p:txBody>
          <a:bodyPr>
            <a:noAutofit/>
          </a:bodyPr>
          <a:lstStyle/>
          <a:p>
            <a:pPr marR="192405" algn="just">
              <a:spcBef>
                <a:spcPts val="100"/>
              </a:spcBef>
            </a:pPr>
            <a:r>
              <a:rPr lang="en-US" sz="2400" dirty="0">
                <a:latin typeface="Times New Roman" panose="02020603050405020304" pitchFamily="18" charset="0"/>
                <a:cs typeface="Times New Roman" panose="02020603050405020304" pitchFamily="18" charset="0"/>
              </a:rPr>
              <a:t>Digital PR is an online marketing strategy used by businesses to increase their online presence. Digital PR agencies network with journalists, bloggers and influencers and send online press releases to gain high-quality backlinks, social media mentions and improve their Search Engine </a:t>
            </a:r>
            <a:r>
              <a:rPr lang="en-US" sz="2400" dirty="0" err="1">
                <a:latin typeface="Times New Roman" panose="02020603050405020304" pitchFamily="18" charset="0"/>
                <a:cs typeface="Times New Roman" panose="02020603050405020304" pitchFamily="18" charset="0"/>
              </a:rPr>
              <a:t>Optimisation</a:t>
            </a:r>
            <a:r>
              <a:rPr lang="en-US" sz="2400" dirty="0">
                <a:latin typeface="Times New Roman" panose="02020603050405020304" pitchFamily="18" charset="0"/>
                <a:cs typeface="Times New Roman" panose="02020603050405020304" pitchFamily="18" charset="0"/>
              </a:rPr>
              <a:t> (SEO).</a:t>
            </a:r>
            <a:endParaRPr lang="en-US" sz="2400" u="sng"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p>
        </p:txBody>
      </p:sp>
      <p:sp>
        <p:nvSpPr>
          <p:cNvPr id="4" name="Date Placeholder 3"/>
          <p:cNvSpPr>
            <a:spLocks noGrp="1"/>
          </p:cNvSpPr>
          <p:nvPr>
            <p:ph type="dt" sz="half" idx="10"/>
          </p:nvPr>
        </p:nvSpPr>
        <p:spPr/>
        <p:txBody>
          <a:bodyPr/>
          <a:lstStyle/>
          <a:p>
            <a:fld id="{5F31ECE4-89CD-498B-92AE-DC3AB5F407C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3000"/>
            <a:ext cx="8153400" cy="4267200"/>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Digital PR is a sub-service of Content Marketing. Digital PR involves:</a:t>
            </a:r>
          </a:p>
          <a:p>
            <a:pPr algn="just"/>
            <a:r>
              <a:rPr lang="en-US" sz="2200" dirty="0">
                <a:latin typeface="Times New Roman" panose="02020603050405020304" pitchFamily="18" charset="0"/>
                <a:cs typeface="Times New Roman" panose="02020603050405020304" pitchFamily="18" charset="0"/>
              </a:rPr>
              <a:t>gaining high-quality backlinks from websites and online publications</a:t>
            </a:r>
          </a:p>
          <a:p>
            <a:pPr algn="just"/>
            <a:r>
              <a:rPr lang="en-US" sz="2200" dirty="0">
                <a:latin typeface="Times New Roman" panose="02020603050405020304" pitchFamily="18" charset="0"/>
                <a:cs typeface="Times New Roman" panose="02020603050405020304" pitchFamily="18" charset="0"/>
              </a:rPr>
              <a:t>gaining publicity online</a:t>
            </a:r>
          </a:p>
          <a:p>
            <a:pPr algn="just"/>
            <a:r>
              <a:rPr lang="en-US" sz="2200" dirty="0">
                <a:latin typeface="Times New Roman" panose="02020603050405020304" pitchFamily="18" charset="0"/>
                <a:cs typeface="Times New Roman" panose="02020603050405020304" pitchFamily="18" charset="0"/>
              </a:rPr>
              <a:t>earning honest (hopefully good) customer reviews</a:t>
            </a:r>
          </a:p>
          <a:p>
            <a:pPr algn="just"/>
            <a:r>
              <a:rPr lang="en-US" sz="2200" dirty="0">
                <a:latin typeface="Times New Roman" panose="02020603050405020304" pitchFamily="18" charset="0"/>
                <a:cs typeface="Times New Roman" panose="02020603050405020304" pitchFamily="18" charset="0"/>
              </a:rPr>
              <a:t>responding with comments to requests from journalists.</a:t>
            </a:r>
          </a:p>
          <a:p>
            <a:pPr marL="0" indent="0" algn="just">
              <a:buNone/>
            </a:pPr>
            <a:r>
              <a:rPr lang="en-US" sz="2200" dirty="0">
                <a:latin typeface="Times New Roman" panose="02020603050405020304" pitchFamily="18" charset="0"/>
                <a:cs typeface="Times New Roman" panose="02020603050405020304" pitchFamily="18" charset="0"/>
              </a:rPr>
              <a:t>Content Marketing, in comparison, refers to all of the digital PR techniques — and content creation such as blog posts, webpage copy and knowledge bases.</a:t>
            </a:r>
          </a:p>
          <a:p>
            <a:pPr algn="just">
              <a:buNone/>
            </a:pPr>
            <a:endParaRPr lang="en-US" sz="2200" dirty="0">
              <a:latin typeface="Times New Roman" panose="02020603050405020304" pitchFamily="18" charset="0"/>
              <a:cs typeface="Times New Roman" panose="02020603050405020304" pitchFamily="18" charset="0"/>
            </a:endParaRPr>
          </a:p>
          <a:p>
            <a:pPr algn="just">
              <a:buNone/>
            </a:pPr>
            <a:endParaRPr lang="en-US" dirty="0"/>
          </a:p>
        </p:txBody>
      </p:sp>
      <p:sp>
        <p:nvSpPr>
          <p:cNvPr id="4" name="Date Placeholder 3"/>
          <p:cNvSpPr>
            <a:spLocks noGrp="1"/>
          </p:cNvSpPr>
          <p:nvPr>
            <p:ph type="dt" sz="half" idx="10"/>
          </p:nvPr>
        </p:nvSpPr>
        <p:spPr/>
        <p:txBody>
          <a:bodyPr/>
          <a:lstStyle/>
          <a:p>
            <a:fld id="{4C946E23-51B5-4131-9483-C40632BB7A0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7924800" cy="510540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aim is to have a lasting positive impact on the external image of a company or brand. In addition, some partial objectives can be defined:</a:t>
            </a:r>
          </a:p>
          <a:p>
            <a:pPr algn="just"/>
            <a:r>
              <a:rPr lang="en-US" sz="2000" dirty="0">
                <a:latin typeface="Times New Roman" panose="02020603050405020304" pitchFamily="18" charset="0"/>
                <a:cs typeface="Times New Roman" panose="02020603050405020304" pitchFamily="18" charset="0"/>
              </a:rPr>
              <a:t>acquisition and retention of new customers</a:t>
            </a:r>
          </a:p>
          <a:p>
            <a:pPr algn="just"/>
            <a:r>
              <a:rPr lang="en-US" sz="2000" dirty="0">
                <a:latin typeface="Times New Roman" panose="02020603050405020304" pitchFamily="18" charset="0"/>
                <a:cs typeface="Times New Roman" panose="02020603050405020304" pitchFamily="18" charset="0"/>
              </a:rPr>
              <a:t>communication of information</a:t>
            </a:r>
          </a:p>
          <a:p>
            <a:pPr algn="just"/>
            <a:r>
              <a:rPr lang="en-US" sz="2000" dirty="0">
                <a:latin typeface="Times New Roman" panose="02020603050405020304" pitchFamily="18" charset="0"/>
                <a:cs typeface="Times New Roman" panose="02020603050405020304" pitchFamily="18" charset="0"/>
              </a:rPr>
              <a:t>increase of attention</a:t>
            </a:r>
          </a:p>
          <a:p>
            <a:pPr algn="just"/>
            <a:r>
              <a:rPr lang="en-US" sz="2000" dirty="0">
                <a:latin typeface="Times New Roman" panose="02020603050405020304" pitchFamily="18" charset="0"/>
                <a:cs typeface="Times New Roman" panose="02020603050405020304" pitchFamily="18" charset="0"/>
              </a:rPr>
              <a:t>creating a high cost-benefit ratio</a:t>
            </a:r>
          </a:p>
          <a:p>
            <a:pPr algn="just"/>
            <a:r>
              <a:rPr lang="en-US" sz="2000" dirty="0">
                <a:latin typeface="Times New Roman" panose="02020603050405020304" pitchFamily="18" charset="0"/>
                <a:cs typeface="Times New Roman" panose="02020603050405020304" pitchFamily="18" charset="0"/>
              </a:rPr>
              <a:t>improving (online-) reputation</a:t>
            </a:r>
          </a:p>
          <a:p>
            <a:pPr algn="just"/>
            <a:r>
              <a:rPr lang="en-US" sz="2000" dirty="0">
                <a:latin typeface="Times New Roman" panose="02020603050405020304" pitchFamily="18" charset="0"/>
                <a:cs typeface="Times New Roman" panose="02020603050405020304" pitchFamily="18" charset="0"/>
              </a:rPr>
              <a:t>measuring and controlling success</a:t>
            </a:r>
          </a:p>
        </p:txBody>
      </p:sp>
      <p:sp>
        <p:nvSpPr>
          <p:cNvPr id="4" name="Date Placeholder 3"/>
          <p:cNvSpPr>
            <a:spLocks noGrp="1"/>
          </p:cNvSpPr>
          <p:nvPr>
            <p:ph type="dt" sz="half" idx="10"/>
          </p:nvPr>
        </p:nvSpPr>
        <p:spPr/>
        <p:txBody>
          <a:bodyPr/>
          <a:lstStyle/>
          <a:p>
            <a:fld id="{BFFA2547-8A6B-4A0B-8F30-C9A20735F7F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3000"/>
            <a:ext cx="8229600" cy="510540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Digital PR is an evolved form of PR. Instead of targeting only print publications, digital PR focuses on online publications and increasing brand awareness. It includes:</a:t>
            </a:r>
          </a:p>
          <a:p>
            <a:pPr algn="just"/>
            <a:r>
              <a:rPr lang="en-US" sz="2000" dirty="0">
                <a:latin typeface="Times New Roman" panose="02020603050405020304" pitchFamily="18" charset="0"/>
                <a:cs typeface="Times New Roman" panose="02020603050405020304" pitchFamily="18" charset="0"/>
              </a:rPr>
              <a:t>publishing articles and press releases</a:t>
            </a:r>
          </a:p>
          <a:p>
            <a:pPr algn="just"/>
            <a:r>
              <a:rPr lang="en-US" sz="2000" dirty="0">
                <a:latin typeface="Times New Roman" panose="02020603050405020304" pitchFamily="18" charset="0"/>
                <a:cs typeface="Times New Roman" panose="02020603050405020304" pitchFamily="18" charset="0"/>
              </a:rPr>
              <a:t>working with bloggers and influencers on product features and reviews</a:t>
            </a:r>
          </a:p>
          <a:p>
            <a:pPr algn="just"/>
            <a:r>
              <a:rPr lang="en-US" sz="2000" dirty="0">
                <a:latin typeface="Times New Roman" panose="02020603050405020304" pitchFamily="18" charset="0"/>
                <a:cs typeface="Times New Roman" panose="02020603050405020304" pitchFamily="18" charset="0"/>
              </a:rPr>
              <a:t>affiliate marketing</a:t>
            </a:r>
          </a:p>
          <a:p>
            <a:pPr algn="just"/>
            <a:r>
              <a:rPr lang="en-US" sz="2000" dirty="0">
                <a:latin typeface="Times New Roman" panose="02020603050405020304" pitchFamily="18" charset="0"/>
                <a:cs typeface="Times New Roman" panose="02020603050405020304" pitchFamily="18" charset="0"/>
              </a:rPr>
              <a:t>nurturing journalist and content writing contacts to secure press hits</a:t>
            </a:r>
          </a:p>
          <a:p>
            <a:pPr algn="just"/>
            <a:r>
              <a:rPr lang="en-US" sz="2000" dirty="0">
                <a:latin typeface="Times New Roman" panose="02020603050405020304" pitchFamily="18" charset="0"/>
                <a:cs typeface="Times New Roman" panose="02020603050405020304" pitchFamily="18" charset="0"/>
              </a:rPr>
              <a:t>using social media to gain exposure</a:t>
            </a:r>
          </a:p>
          <a:p>
            <a:pPr algn="just"/>
            <a:r>
              <a:rPr lang="en-US" sz="2000" dirty="0">
                <a:latin typeface="Times New Roman" panose="02020603050405020304" pitchFamily="18" charset="0"/>
                <a:cs typeface="Times New Roman" panose="02020603050405020304" pitchFamily="18" charset="0"/>
              </a:rPr>
              <a:t>building brand trust through online reviews.</a:t>
            </a:r>
          </a:p>
          <a:p>
            <a:pPr algn="just"/>
            <a:endParaRPr lang="en-US" sz="2000" dirty="0">
              <a:latin typeface="Times New Roman" panose="02020603050405020304" pitchFamily="18" charset="0"/>
              <a:cs typeface="Times New Roman" panose="02020603050405020304" pitchFamily="18" charset="0"/>
            </a:endParaRPr>
          </a:p>
          <a:p>
            <a:pPr>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927A522E-29B7-4DEE-BBB2-B9EF071DA68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686800" cy="3886200"/>
          </a:xfrm>
        </p:spPr>
        <p:txBody>
          <a:bodyPr>
            <a:normAutofit fontScale="77500" lnSpcReduction="20000"/>
          </a:bodyPr>
          <a:lstStyle/>
          <a:p>
            <a:pPr marL="0" indent="0" algn="just">
              <a:buNone/>
            </a:pPr>
            <a:r>
              <a:rPr lang="en-US" sz="2600" b="1" dirty="0">
                <a:latin typeface="Times New Roman" panose="02020603050405020304" pitchFamily="18" charset="0"/>
                <a:cs typeface="Times New Roman" panose="02020603050405020304" pitchFamily="18" charset="0"/>
              </a:rPr>
              <a:t>How does Online-PR work?</a:t>
            </a:r>
          </a:p>
          <a:p>
            <a:pPr algn="just"/>
            <a:r>
              <a:rPr lang="en-US" sz="2600" dirty="0">
                <a:latin typeface="Times New Roman" panose="02020603050405020304" pitchFamily="18" charset="0"/>
                <a:cs typeface="Times New Roman" panose="02020603050405020304" pitchFamily="18" charset="0"/>
              </a:rPr>
              <a:t>PR firms realign brands, reposition products and bring companies into the spotlight</a:t>
            </a:r>
          </a:p>
          <a:p>
            <a:pPr algn="just"/>
            <a:r>
              <a:rPr lang="en-US" sz="2600" dirty="0">
                <a:latin typeface="Times New Roman" panose="02020603050405020304" pitchFamily="18" charset="0"/>
                <a:cs typeface="Times New Roman" panose="02020603050405020304" pitchFamily="18" charset="0"/>
              </a:rPr>
              <a:t>With the right stories and the right press releases, we reach the desired target group for online PR.</a:t>
            </a:r>
          </a:p>
          <a:p>
            <a:pPr algn="just"/>
            <a:r>
              <a:rPr lang="en-US" sz="2600" dirty="0">
                <a:latin typeface="Times New Roman" panose="02020603050405020304" pitchFamily="18" charset="0"/>
                <a:cs typeface="Times New Roman" panose="02020603050405020304" pitchFamily="18" charset="0"/>
              </a:rPr>
              <a:t> They also develop strategies that bring you and your target group together and send them on a journey to your product.</a:t>
            </a:r>
          </a:p>
          <a:p>
            <a:pPr algn="just"/>
            <a:r>
              <a:rPr lang="en-US" sz="2600" dirty="0">
                <a:latin typeface="Times New Roman" panose="02020603050405020304" pitchFamily="18" charset="0"/>
                <a:cs typeface="Times New Roman" panose="02020603050405020304" pitchFamily="18" charset="0"/>
              </a:rPr>
              <a:t> In the</a:t>
            </a:r>
            <a:r>
              <a:rPr lang="en-US" sz="2600" dirty="0">
                <a:latin typeface="Times New Roman" panose="02020603050405020304" pitchFamily="18" charset="0"/>
                <a:cs typeface="Times New Roman" panose="02020603050405020304" pitchFamily="18" charset="0"/>
                <a:hlinkClick r:id="rId2"/>
              </a:rPr>
              <a:t> </a:t>
            </a:r>
            <a:r>
              <a:rPr lang="en-US" sz="2600" dirty="0">
                <a:latin typeface="Times New Roman" panose="02020603050405020304" pitchFamily="18" charset="0"/>
                <a:cs typeface="Times New Roman" panose="02020603050405020304" pitchFamily="18" charset="0"/>
              </a:rPr>
              <a:t>social media sector, they combine the rules of the web with your goals in terms of search engine optimization (SEO), marketing and much more. </a:t>
            </a:r>
          </a:p>
          <a:p>
            <a:pPr algn="just"/>
            <a:r>
              <a:rPr lang="en-US" sz="2600" dirty="0">
                <a:latin typeface="Times New Roman" panose="02020603050405020304" pitchFamily="18" charset="0"/>
                <a:cs typeface="Times New Roman" panose="02020603050405020304" pitchFamily="18" charset="0"/>
              </a:rPr>
              <a:t>In addition, they recruit influencers from a wide variety of industries, whether large or small, global or local. Always the right tool for a unique positioning of your brand!</a:t>
            </a:r>
          </a:p>
        </p:txBody>
      </p:sp>
      <p:sp>
        <p:nvSpPr>
          <p:cNvPr id="4" name="Date Placeholder 3"/>
          <p:cNvSpPr>
            <a:spLocks noGrp="1"/>
          </p:cNvSpPr>
          <p:nvPr>
            <p:ph type="dt" sz="half" idx="10"/>
          </p:nvPr>
        </p:nvSpPr>
        <p:spPr/>
        <p:txBody>
          <a:bodyPr/>
          <a:lstStyle/>
          <a:p>
            <a:fld id="{CF9A1640-D9FE-412A-8907-14730006916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pPr algn="just"/>
            <a:r>
              <a:rPr lang="en-US" sz="2000" dirty="0">
                <a:latin typeface="Times New Roman" panose="02020603050405020304" pitchFamily="18" charset="0"/>
                <a:cs typeface="Times New Roman" panose="02020603050405020304" pitchFamily="18" charset="0"/>
              </a:rPr>
              <a:t>Public relations (PR) can help raise your business’ profile and improve your reputation. If done well, it can be a cost-effective way to get your message to a large audience. </a:t>
            </a:r>
          </a:p>
          <a:p>
            <a:pPr algn="just"/>
            <a:r>
              <a:rPr lang="en-US" sz="2000" dirty="0">
                <a:latin typeface="Times New Roman" panose="02020603050405020304" pitchFamily="18" charset="0"/>
                <a:cs typeface="Times New Roman" panose="02020603050405020304" pitchFamily="18" charset="0"/>
              </a:rPr>
              <a:t>Online Public Relations (E-PR, Digital PR) functions the web relationship influence among the cyber citizens and it aims to make desirable comments about an organization.</a:t>
            </a:r>
          </a:p>
          <a:p>
            <a:pPr algn="just"/>
            <a:r>
              <a:rPr lang="en-US" sz="2000" dirty="0">
                <a:latin typeface="Times New Roman" panose="02020603050405020304" pitchFamily="18" charset="0"/>
                <a:cs typeface="Times New Roman" panose="02020603050405020304" pitchFamily="18" charset="0"/>
              </a:rPr>
              <a:t>Compared with </a:t>
            </a:r>
            <a:r>
              <a:rPr lang="en-US" sz="2000" b="1" dirty="0">
                <a:latin typeface="Times New Roman" panose="02020603050405020304" pitchFamily="18" charset="0"/>
                <a:cs typeface="Times New Roman" panose="02020603050405020304" pitchFamily="18" charset="0"/>
              </a:rPr>
              <a:t>traditional public relations channels</a:t>
            </a:r>
            <a:r>
              <a:rPr lang="en-US" sz="2000" dirty="0">
                <a:latin typeface="Times New Roman" panose="02020603050405020304" pitchFamily="18" charset="0"/>
                <a:cs typeface="Times New Roman" panose="02020603050405020304" pitchFamily="18" charset="0"/>
              </a:rPr>
              <a:t> (such as TV, radio and printed press), the network systems used for online public relations vary from search to social platforms. </a:t>
            </a:r>
          </a:p>
          <a:p>
            <a:pPr algn="just">
              <a:buNone/>
            </a:pPr>
            <a:r>
              <a:rPr lang="en-US" sz="2000" b="1" u="sng" dirty="0">
                <a:latin typeface="Times New Roman" panose="02020603050405020304" pitchFamily="18" charset="0"/>
                <a:cs typeface="Times New Roman" panose="02020603050405020304" pitchFamily="18" charset="0"/>
                <a:hlinkClick r:id="rId2"/>
              </a:rPr>
              <a:t>https://www.youtube.com/watch?v=IZixqBZ8HoY</a:t>
            </a:r>
            <a:endParaRPr lang="en-US" sz="2000" b="1" u="sng" dirty="0">
              <a:latin typeface="Times New Roman" panose="02020603050405020304" pitchFamily="18" charset="0"/>
              <a:cs typeface="Times New Roman" panose="02020603050405020304" pitchFamily="18" charset="0"/>
            </a:endParaRPr>
          </a:p>
          <a:p>
            <a:pPr algn="just">
              <a:buNone/>
            </a:pPr>
            <a:r>
              <a:rPr lang="en-US" sz="2000" b="1" u="sng" dirty="0">
                <a:latin typeface="Times New Roman" panose="02020603050405020304" pitchFamily="18" charset="0"/>
                <a:cs typeface="Times New Roman" panose="02020603050405020304" pitchFamily="18" charset="0"/>
                <a:hlinkClick r:id="rId3"/>
              </a:rPr>
              <a:t>https://www.youtube.com/watch?v=p1in8uuAu7g</a:t>
            </a:r>
            <a:endParaRPr lang="en-US" sz="2000" b="1" u="sng" dirty="0">
              <a:latin typeface="Times New Roman" panose="02020603050405020304" pitchFamily="18" charset="0"/>
              <a:cs typeface="Times New Roman" panose="02020603050405020304" pitchFamily="18" charset="0"/>
            </a:endParaRPr>
          </a:p>
          <a:p>
            <a:pPr algn="just">
              <a:buNone/>
            </a:pPr>
            <a:endParaRPr lang="en-US" sz="2400" b="1" u="sng" dirty="0"/>
          </a:p>
          <a:p>
            <a:pPr>
              <a:buNone/>
            </a:pPr>
            <a:r>
              <a:rPr lang="en-US" sz="1800" dirty="0"/>
              <a:t>    </a:t>
            </a:r>
          </a:p>
          <a:p>
            <a:pPr>
              <a:buNone/>
            </a:pPr>
            <a:endParaRPr lang="en-US" sz="1800" u="sng" dirty="0"/>
          </a:p>
          <a:p>
            <a:pPr>
              <a:buNone/>
            </a:pPr>
            <a:endParaRPr lang="en-US" sz="1800" dirty="0"/>
          </a:p>
          <a:p>
            <a:pPr algn="just">
              <a:buNone/>
            </a:pPr>
            <a:endParaRPr lang="en-US" dirty="0"/>
          </a:p>
        </p:txBody>
      </p:sp>
      <p:sp>
        <p:nvSpPr>
          <p:cNvPr id="4" name="Date Placeholder 3"/>
          <p:cNvSpPr>
            <a:spLocks noGrp="1"/>
          </p:cNvSpPr>
          <p:nvPr>
            <p:ph type="dt" sz="half" idx="10"/>
          </p:nvPr>
        </p:nvSpPr>
        <p:spPr/>
        <p:txBody>
          <a:bodyPr/>
          <a:lstStyle/>
          <a:p>
            <a:fld id="{79671AB0-CB0A-4280-B0A4-9A7F8451539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59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Online PR and reputation management(CO4)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2110A-1826-4DA0-8EED-BA6AD9D766F2}" type="datetime1">
              <a:rPr lang="en-US" smtClean="0"/>
              <a:t>28-May-24</a:t>
            </a:fld>
            <a:endParaRPr lang="en-US"/>
          </a:p>
        </p:txBody>
      </p:sp>
      <p:sp>
        <p:nvSpPr>
          <p:cNvPr id="3" name="Footer Placeholder 2"/>
          <p:cNvSpPr>
            <a:spLocks noGrp="1"/>
          </p:cNvSpPr>
          <p:nvPr>
            <p:ph type="ftr" sz="quarter" idx="11"/>
          </p:nvPr>
        </p:nvSpPr>
        <p:spPr/>
        <p:txBody>
          <a:bodyPr/>
          <a:lstStyle/>
          <a:p>
            <a:r>
              <a:rPr lang="en-US"/>
              <a:t>Dr. Priyanka Malhotra           Digital Marketing               Unit 4</a:t>
            </a:r>
          </a:p>
        </p:txBody>
      </p:sp>
      <p:sp>
        <p:nvSpPr>
          <p:cNvPr id="4" name="Slide Number Placeholder 3"/>
          <p:cNvSpPr>
            <a:spLocks noGrp="1"/>
          </p:cNvSpPr>
          <p:nvPr>
            <p:ph type="sldNum" sz="quarter" idx="12"/>
          </p:nvPr>
        </p:nvSpPr>
        <p:spPr/>
        <p:txBody>
          <a:bodyPr/>
          <a:lstStyle/>
          <a:p>
            <a:fld id="{B6F15528-21DE-4FAA-801E-634DDDAF4B2B}" type="slidenum">
              <a:rPr lang="en-US" smtClean="0"/>
              <a:t>6</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0" descr="Logo New.png"/>
          <p:cNvPicPr>
            <a:picLocks noChangeAspect="1" noChangeArrowheads="1"/>
          </p:cNvPicPr>
          <p:nvPr/>
        </p:nvPicPr>
        <p:blipFill>
          <a:blip r:embed="rId2"/>
          <a:srcRect/>
          <a:stretch>
            <a:fillRect/>
          </a:stretch>
        </p:blipFill>
        <p:spPr bwMode="auto">
          <a:xfrm>
            <a:off x="0" y="0"/>
            <a:ext cx="1295400" cy="681789"/>
          </a:xfrm>
          <a:prstGeom prst="rect">
            <a:avLst/>
          </a:prstGeom>
          <a:noFill/>
          <a:ln w="9525">
            <a:noFill/>
            <a:miter lim="800000"/>
            <a:headEnd/>
            <a:tailEnd/>
          </a:ln>
        </p:spPr>
      </p:pic>
      <p:pic>
        <p:nvPicPr>
          <p:cNvPr id="9" name="Picture 8"/>
          <p:cNvPicPr>
            <a:picLocks noChangeAspect="1"/>
          </p:cNvPicPr>
          <p:nvPr/>
        </p:nvPicPr>
        <p:blipFill>
          <a:blip r:embed="rId3"/>
          <a:stretch>
            <a:fillRect/>
          </a:stretch>
        </p:blipFill>
        <p:spPr>
          <a:xfrm>
            <a:off x="872169" y="990600"/>
            <a:ext cx="7399661" cy="4800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942890-E965-4839-8BCD-EAD19C80AFB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Key Techniques for Online PR (CO4)</a:t>
            </a:r>
          </a:p>
        </p:txBody>
      </p:sp>
      <p:sp>
        <p:nvSpPr>
          <p:cNvPr id="11266" name="Rectangle 2"/>
          <p:cNvSpPr>
            <a:spLocks noChangeArrowheads="1"/>
          </p:cNvSpPr>
          <p:nvPr/>
        </p:nvSpPr>
        <p:spPr bwMode="auto">
          <a:xfrm>
            <a:off x="0" y="0"/>
            <a:ext cx="45719" cy="636667"/>
          </a:xfrm>
          <a:prstGeom prst="rect">
            <a:avLst/>
          </a:prstGeom>
          <a:noFill/>
          <a:ln w="9525">
            <a:noFill/>
            <a:miter lim="800000"/>
          </a:ln>
          <a:effectLst/>
        </p:spPr>
        <p:txBody>
          <a:bodyPr vert="horz" wrap="square" lIns="0" tIns="0" rIns="0" bIns="14283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400"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Content Placeholder 8"/>
          <p:cNvPicPr>
            <a:picLocks noGrp="1" noChangeAspect="1"/>
          </p:cNvPicPr>
          <p:nvPr>
            <p:ph idx="1"/>
          </p:nvPr>
        </p:nvPicPr>
        <p:blipFill>
          <a:blip r:embed="rId2"/>
          <a:stretch>
            <a:fillRect/>
          </a:stretch>
        </p:blipFill>
        <p:spPr>
          <a:xfrm>
            <a:off x="457200" y="914400"/>
            <a:ext cx="8229600" cy="4800441"/>
          </a:xfrm>
          <a:prstGeom prst="rect">
            <a:avLst/>
          </a:prstGeom>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85900"/>
            <a:ext cx="8382000" cy="3886200"/>
          </a:xfrm>
        </p:spPr>
        <p:txBody>
          <a:bodyPr>
            <a:normAutofit fontScale="25000" lnSpcReduction="20000"/>
          </a:bodyPr>
          <a:lstStyle/>
          <a:p>
            <a:pPr algn="just">
              <a:buNone/>
            </a:pPr>
            <a:r>
              <a:rPr lang="en-US" sz="8000" u="sng" dirty="0">
                <a:latin typeface="Times New Roman" panose="02020603050405020304" pitchFamily="18" charset="0"/>
                <a:cs typeface="Times New Roman" panose="02020603050405020304" pitchFamily="18" charset="0"/>
              </a:rPr>
              <a:t>Benefits of public relations  (PR)</a:t>
            </a:r>
          </a:p>
          <a:p>
            <a:pPr algn="just"/>
            <a:r>
              <a:rPr lang="en-US" sz="8000" dirty="0">
                <a:latin typeface="Times New Roman" panose="02020603050405020304" pitchFamily="18" charset="0"/>
                <a:cs typeface="Times New Roman" panose="02020603050405020304" pitchFamily="18" charset="0"/>
              </a:rPr>
              <a:t>Influence </a:t>
            </a:r>
          </a:p>
          <a:p>
            <a:pPr algn="just"/>
            <a:r>
              <a:rPr lang="en-US" sz="8000" dirty="0">
                <a:latin typeface="Times New Roman" panose="02020603050405020304" pitchFamily="18" charset="0"/>
                <a:cs typeface="Times New Roman" panose="02020603050405020304" pitchFamily="18" charset="0"/>
              </a:rPr>
              <a:t>Reach</a:t>
            </a:r>
          </a:p>
          <a:p>
            <a:pPr algn="just"/>
            <a:r>
              <a:rPr lang="en-US" sz="8000" dirty="0">
                <a:latin typeface="Times New Roman" panose="02020603050405020304" pitchFamily="18" charset="0"/>
                <a:cs typeface="Times New Roman" panose="02020603050405020304" pitchFamily="18" charset="0"/>
              </a:rPr>
              <a:t>Cost-effectiveness </a:t>
            </a:r>
          </a:p>
          <a:p>
            <a:pPr algn="just">
              <a:buNone/>
            </a:pPr>
            <a:endParaRPr lang="en-US" sz="8000" u="sng" dirty="0">
              <a:latin typeface="Times New Roman" panose="02020603050405020304" pitchFamily="18" charset="0"/>
              <a:cs typeface="Times New Roman" panose="02020603050405020304" pitchFamily="18" charset="0"/>
            </a:endParaRPr>
          </a:p>
          <a:p>
            <a:pPr algn="just">
              <a:buNone/>
            </a:pPr>
            <a:r>
              <a:rPr lang="en-US" sz="8000" u="sng" dirty="0">
                <a:latin typeface="Times New Roman" panose="02020603050405020304" pitchFamily="18" charset="0"/>
                <a:cs typeface="Times New Roman" panose="02020603050405020304" pitchFamily="18" charset="0"/>
              </a:rPr>
              <a:t>Challenges of public relations (P.R)</a:t>
            </a:r>
          </a:p>
          <a:p>
            <a:pPr algn="just"/>
            <a:r>
              <a:rPr lang="en-US" sz="8000" dirty="0">
                <a:latin typeface="Times New Roman" panose="02020603050405020304" pitchFamily="18" charset="0"/>
                <a:cs typeface="Times New Roman" panose="02020603050405020304" pitchFamily="18" charset="0"/>
              </a:rPr>
              <a:t>No direct control </a:t>
            </a:r>
          </a:p>
          <a:p>
            <a:pPr algn="just"/>
            <a:r>
              <a:rPr lang="en-US" sz="8000" dirty="0">
                <a:latin typeface="Times New Roman" panose="02020603050405020304" pitchFamily="18" charset="0"/>
                <a:cs typeface="Times New Roman" panose="02020603050405020304" pitchFamily="18" charset="0"/>
              </a:rPr>
              <a:t>No guaranteed results </a:t>
            </a:r>
            <a:endParaRPr lang="en-US" sz="8000" u="sng" dirty="0">
              <a:latin typeface="Times New Roman" panose="02020603050405020304" pitchFamily="18" charset="0"/>
              <a:cs typeface="Times New Roman" panose="02020603050405020304" pitchFamily="18" charset="0"/>
            </a:endParaRPr>
          </a:p>
          <a:p>
            <a:pPr algn="just"/>
            <a:r>
              <a:rPr lang="en-US" sz="8000" dirty="0">
                <a:latin typeface="Times New Roman" panose="02020603050405020304" pitchFamily="18" charset="0"/>
                <a:cs typeface="Times New Roman" panose="02020603050405020304" pitchFamily="18" charset="0"/>
              </a:rPr>
              <a:t>Evaluation </a:t>
            </a:r>
          </a:p>
          <a:p>
            <a:pPr algn="just">
              <a:buNone/>
            </a:pPr>
            <a:endParaRPr lang="en-US" sz="8000" b="1" dirty="0">
              <a:latin typeface="Times New Roman" panose="02020603050405020304" pitchFamily="18" charset="0"/>
              <a:cs typeface="Times New Roman" panose="02020603050405020304" pitchFamily="18" charset="0"/>
            </a:endParaRPr>
          </a:p>
          <a:p>
            <a:pPr>
              <a:buNone/>
            </a:pPr>
            <a:endParaRPr lang="en-US" sz="64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46A1A38A-8392-4BCA-AA07-D40077B911D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Public Relation(CO4)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fontScale="25000" lnSpcReduction="20000"/>
          </a:bodyPr>
          <a:lstStyle/>
          <a:p>
            <a:pPr>
              <a:buNone/>
            </a:pPr>
            <a:endParaRPr lang="en-US" sz="7200" b="1" dirty="0"/>
          </a:p>
          <a:p>
            <a:pPr algn="just">
              <a:buNone/>
            </a:pPr>
            <a:r>
              <a:rPr lang="en-US" sz="8000" dirty="0"/>
              <a:t>    </a:t>
            </a:r>
            <a:r>
              <a:rPr lang="en-US" sz="8000" dirty="0">
                <a:latin typeface="Times New Roman" panose="02020603050405020304" pitchFamily="18" charset="0"/>
                <a:cs typeface="Times New Roman" panose="02020603050405020304" pitchFamily="18" charset="0"/>
              </a:rPr>
              <a:t>Your online reputation is how others see you when they look for you online.</a:t>
            </a:r>
          </a:p>
          <a:p>
            <a:pPr algn="just">
              <a:buNone/>
            </a:pPr>
            <a:endParaRPr lang="en-US" sz="8000" i="1" dirty="0">
              <a:latin typeface="Times New Roman" panose="02020603050405020304" pitchFamily="18" charset="0"/>
              <a:cs typeface="Times New Roman" panose="02020603050405020304" pitchFamily="18" charset="0"/>
            </a:endParaRPr>
          </a:p>
          <a:p>
            <a:pPr algn="just"/>
            <a:r>
              <a:rPr lang="en-US" sz="8000" i="1" dirty="0">
                <a:latin typeface="Times New Roman" panose="02020603050405020304" pitchFamily="18" charset="0"/>
                <a:cs typeface="Times New Roman" panose="02020603050405020304" pitchFamily="18" charset="0"/>
              </a:rPr>
              <a:t>Google yourself. What do you see?</a:t>
            </a:r>
          </a:p>
          <a:p>
            <a:pPr algn="just"/>
            <a:r>
              <a:rPr lang="en-US" sz="8000" i="1" dirty="0">
                <a:latin typeface="Times New Roman" panose="02020603050405020304" pitchFamily="18" charset="0"/>
                <a:cs typeface="Times New Roman" panose="02020603050405020304" pitchFamily="18" charset="0"/>
              </a:rPr>
              <a:t> Are you represented fairly?</a:t>
            </a:r>
          </a:p>
          <a:p>
            <a:pPr algn="just"/>
            <a:r>
              <a:rPr lang="en-US" sz="8000" i="1" dirty="0">
                <a:latin typeface="Times New Roman" panose="02020603050405020304" pitchFamily="18" charset="0"/>
                <a:cs typeface="Times New Roman" panose="02020603050405020304" pitchFamily="18" charset="0"/>
              </a:rPr>
              <a:t>Everyone has an online reputation. </a:t>
            </a:r>
          </a:p>
          <a:p>
            <a:pPr algn="just">
              <a:buNone/>
            </a:pPr>
            <a:endParaRPr lang="en-US" sz="8000" dirty="0">
              <a:latin typeface="Times New Roman" panose="02020603050405020304" pitchFamily="18" charset="0"/>
              <a:cs typeface="Times New Roman" panose="02020603050405020304" pitchFamily="18" charset="0"/>
            </a:endParaRPr>
          </a:p>
          <a:p>
            <a:pPr algn="just"/>
            <a:r>
              <a:rPr lang="en-US" sz="8000" dirty="0">
                <a:latin typeface="Times New Roman" panose="02020603050405020304" pitchFamily="18" charset="0"/>
                <a:cs typeface="Times New Roman" panose="02020603050405020304" pitchFamily="18" charset="0"/>
              </a:rPr>
              <a:t>Online reputation management (ORM) means taking control of the online conversation. Its techniques and strategies ensure that people find the right materials when they look for you on the Internet.</a:t>
            </a:r>
          </a:p>
          <a:p>
            <a:pPr algn="just"/>
            <a:r>
              <a:rPr lang="en-US" sz="8000" dirty="0">
                <a:latin typeface="Times New Roman" panose="02020603050405020304" pitchFamily="18" charset="0"/>
                <a:cs typeface="Times New Roman" panose="02020603050405020304" pitchFamily="18" charset="0"/>
              </a:rPr>
              <a:t>The purpose of online reputation management is to create balance, counteract misleading trends, and allow you to put your best foot forward.</a:t>
            </a:r>
          </a:p>
          <a:p>
            <a:pPr>
              <a:buNone/>
            </a:pPr>
            <a:endParaRPr lang="en-US" sz="64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FB86573A-B9BA-4F17-AE50-C484D75D2E8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4343400"/>
          </a:xfrm>
        </p:spPr>
        <p:txBody>
          <a:bodyPr>
            <a:normAutofit fontScale="32500" lnSpcReduction="20000"/>
          </a:bodyPr>
          <a:lstStyle/>
          <a:p>
            <a:pPr>
              <a:buNone/>
            </a:pPr>
            <a:endParaRPr lang="en-US" sz="7200" b="1" dirty="0"/>
          </a:p>
          <a:p>
            <a:pPr algn="just"/>
            <a:r>
              <a:rPr lang="en-US" sz="6200" dirty="0">
                <a:latin typeface="Times New Roman" panose="02020603050405020304" pitchFamily="18" charset="0"/>
                <a:cs typeface="Times New Roman" panose="02020603050405020304" pitchFamily="18" charset="0"/>
              </a:rPr>
              <a:t>Online reputation management (ORM) is the practice of crafting strategies that shape or influence the public perception of an organization, individual or other entity on the Internet. It helps drive public opinion about a business and its products and services.</a:t>
            </a:r>
          </a:p>
          <a:p>
            <a:pPr algn="just"/>
            <a:endParaRPr lang="en-US" sz="6200" dirty="0">
              <a:latin typeface="Times New Roman" panose="02020603050405020304" pitchFamily="18" charset="0"/>
              <a:cs typeface="Times New Roman" panose="02020603050405020304" pitchFamily="18" charset="0"/>
            </a:endParaRPr>
          </a:p>
          <a:p>
            <a:pPr algn="just"/>
            <a:r>
              <a:rPr lang="en-US" sz="6200" dirty="0">
                <a:latin typeface="Times New Roman" panose="02020603050405020304" pitchFamily="18" charset="0"/>
                <a:cs typeface="Times New Roman" panose="02020603050405020304" pitchFamily="18" charset="0"/>
              </a:rPr>
              <a:t>Reputation handlers can build extensive website projects to distribute text, video or other elements, or use social media analytics to determine a company’s status before engaging in products that influence reputation on a social media platform like Facebook or Twitter.   </a:t>
            </a:r>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C97A61FE-0ECF-492C-9B1F-E0598E97FF1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a:bodyPr>
          <a:lstStyle/>
          <a:p>
            <a:pPr algn="just">
              <a:buNone/>
            </a:pP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Online reputation management (ORM) is when, in order to address any negative or false comments, you actively monitor mentions of your brand on websites and social media.</a:t>
            </a:r>
          </a:p>
          <a:p>
            <a:pPr algn="just"/>
            <a:r>
              <a:rPr lang="en-US" sz="2000" dirty="0">
                <a:latin typeface="Times New Roman" panose="02020603050405020304" pitchFamily="18" charset="0"/>
                <a:cs typeface="Times New Roman" panose="02020603050405020304" pitchFamily="18" charset="0"/>
              </a:rPr>
              <a:t>ORM mainly works by responding to negative customer comments online and reacting to stories in the media (both social and traditional) that paint your company in a bad light.</a:t>
            </a:r>
          </a:p>
          <a:p>
            <a:pPr algn="just"/>
            <a:r>
              <a:rPr lang="en-US" sz="2000" dirty="0">
                <a:latin typeface="Times New Roman" panose="02020603050405020304" pitchFamily="18" charset="0"/>
                <a:cs typeface="Times New Roman" panose="02020603050405020304" pitchFamily="18" charset="0"/>
              </a:rPr>
              <a:t>For example, you might release a public statement addressing the content of the story or publish a social media post in response.</a:t>
            </a:r>
          </a:p>
        </p:txBody>
      </p:sp>
      <p:sp>
        <p:nvSpPr>
          <p:cNvPr id="4" name="Date Placeholder 3"/>
          <p:cNvSpPr>
            <a:spLocks noGrp="1"/>
          </p:cNvSpPr>
          <p:nvPr>
            <p:ph type="dt" sz="half" idx="10"/>
          </p:nvPr>
        </p:nvSpPr>
        <p:spPr/>
        <p:txBody>
          <a:bodyPr/>
          <a:lstStyle/>
          <a:p>
            <a:fld id="{2558EBE0-2C24-43C9-877D-609C91BADAC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11275"/>
            <a:ext cx="8382000" cy="541020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hits a brand takes online can be numerous, but they’re often small attacks—a negative comment here, a low star rating there.</a:t>
            </a:r>
          </a:p>
          <a:p>
            <a:pPr algn="just"/>
            <a:r>
              <a:rPr lang="en-US" sz="2000" dirty="0">
                <a:latin typeface="Times New Roman" panose="02020603050405020304" pitchFamily="18" charset="0"/>
                <a:cs typeface="Times New Roman" panose="02020603050405020304" pitchFamily="18" charset="0"/>
              </a:rPr>
              <a:t>None of these blows is worth a full-scale PR campaign, but they add up quickly.</a:t>
            </a:r>
          </a:p>
          <a:p>
            <a:pPr algn="just"/>
            <a:r>
              <a:rPr lang="en-US" sz="2000" dirty="0">
                <a:latin typeface="Times New Roman" panose="02020603050405020304" pitchFamily="18" charset="0"/>
                <a:cs typeface="Times New Roman" panose="02020603050405020304" pitchFamily="18" charset="0"/>
              </a:rPr>
              <a:t>You need online reputation management to take care of each of these little fires before they amount to serious damage.</a:t>
            </a:r>
          </a:p>
          <a:p>
            <a:pPr algn="just"/>
            <a:r>
              <a:rPr lang="en-US" sz="2000" dirty="0">
                <a:latin typeface="Times New Roman" panose="02020603050405020304" pitchFamily="18" charset="0"/>
                <a:cs typeface="Times New Roman" panose="02020603050405020304" pitchFamily="18" charset="0"/>
              </a:rPr>
              <a:t>ORM is also important for maintaining transparency—a vital ingredient of brand loyalty in 2020.</a:t>
            </a:r>
          </a:p>
          <a:p>
            <a:pPr algn="just"/>
            <a:r>
              <a:rPr lang="en-US" sz="2000" dirty="0">
                <a:latin typeface="Times New Roman" panose="02020603050405020304" pitchFamily="18" charset="0"/>
                <a:cs typeface="Times New Roman" panose="02020603050405020304" pitchFamily="18" charset="0"/>
              </a:rPr>
              <a:t>With online reputation management, your business combats negative claims by addressing them directly and openly.       </a:t>
            </a:r>
          </a:p>
          <a:p>
            <a:pPr>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EBE60AE-5947-48CE-88BE-2340337ADA0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fontScale="55000" lnSpcReduction="20000"/>
          </a:bodyPr>
          <a:lstStyle/>
          <a:p>
            <a:pPr marL="0" indent="0">
              <a:buNone/>
            </a:pPr>
            <a:endParaRPr lang="en-US" b="1" dirty="0"/>
          </a:p>
          <a:p>
            <a:pPr marL="0" indent="0" algn="just">
              <a:buNone/>
            </a:pPr>
            <a:r>
              <a:rPr lang="en-US" sz="3600" b="1" dirty="0">
                <a:latin typeface="Times New Roman" panose="02020603050405020304" pitchFamily="18" charset="0"/>
                <a:cs typeface="Times New Roman" panose="02020603050405020304" pitchFamily="18" charset="0"/>
              </a:rPr>
              <a:t>Two cycles of online reputation</a:t>
            </a:r>
          </a:p>
          <a:p>
            <a:pPr algn="just"/>
            <a:r>
              <a:rPr lang="en-US" sz="3600" b="1" dirty="0">
                <a:latin typeface="Times New Roman" panose="02020603050405020304" pitchFamily="18" charset="0"/>
                <a:cs typeface="Times New Roman" panose="02020603050405020304" pitchFamily="18" charset="0"/>
              </a:rPr>
              <a:t>Vicious Cycle:</a:t>
            </a:r>
            <a:r>
              <a:rPr lang="en-US" sz="3600" dirty="0">
                <a:latin typeface="Times New Roman" panose="02020603050405020304" pitchFamily="18" charset="0"/>
                <a:cs typeface="Times New Roman" panose="02020603050405020304" pitchFamily="18" charset="0"/>
              </a:rPr>
              <a:t> Ignore your online reputation and you risk falling victim to a vicious cycle of misinformation and rumors.</a:t>
            </a:r>
          </a:p>
          <a:p>
            <a:pPr marL="0" indent="0" algn="just">
              <a:buNone/>
            </a:pPr>
            <a:endParaRPr lang="en-US" sz="3600"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Virtuous Cycle:</a:t>
            </a:r>
            <a:r>
              <a:rPr lang="en-US" sz="3600" dirty="0">
                <a:latin typeface="Times New Roman" panose="02020603050405020304" pitchFamily="18" charset="0"/>
                <a:cs typeface="Times New Roman" panose="02020603050405020304" pitchFamily="18" charset="0"/>
              </a:rPr>
              <a:t> Take care of your online reputation and you create a virtuous cycle of positive, quality materials that reflect well on you.</a:t>
            </a:r>
          </a:p>
          <a:p>
            <a:pPr algn="just"/>
            <a:endParaRPr lang="en-US" sz="3600" dirty="0">
              <a:latin typeface="Times New Roman" panose="02020603050405020304" pitchFamily="18" charset="0"/>
              <a:cs typeface="Times New Roman" panose="02020603050405020304" pitchFamily="18" charset="0"/>
            </a:endParaRPr>
          </a:p>
          <a:p>
            <a:endParaRPr lang="en-US" dirty="0"/>
          </a:p>
          <a:p>
            <a:r>
              <a:rPr lang="en-US" dirty="0">
                <a:hlinkClick r:id="rId2"/>
              </a:rPr>
              <a:t>https://www.reputationdefender.com/what-online-reputation-management</a:t>
            </a:r>
            <a:endParaRPr lang="en-US" dirty="0"/>
          </a:p>
          <a:p>
            <a:pPr>
              <a:buNone/>
            </a:pPr>
            <a:endParaRPr lang="en-US" sz="64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B81D0911-869B-4AC2-97B9-057AA6F2E4D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71600"/>
            <a:ext cx="8001000" cy="487680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5 Online Reputation Management Strategies You Can Use:</a:t>
            </a:r>
          </a:p>
          <a:p>
            <a:pPr marL="0" indent="0" algn="just">
              <a:buNone/>
            </a:pPr>
            <a:r>
              <a:rPr lang="en-US" sz="2000" dirty="0">
                <a:latin typeface="Times New Roman" panose="02020603050405020304" pitchFamily="18" charset="0"/>
                <a:cs typeface="Times New Roman" panose="02020603050405020304" pitchFamily="18" charset="0"/>
              </a:rPr>
              <a:t>1. Answer Promptly and With Empathy.</a:t>
            </a:r>
          </a:p>
          <a:p>
            <a:pPr marL="0" indent="0" algn="just">
              <a:buNone/>
            </a:pPr>
            <a:r>
              <a:rPr lang="en-US" sz="2000" dirty="0">
                <a:latin typeface="Times New Roman" panose="02020603050405020304" pitchFamily="18" charset="0"/>
                <a:cs typeface="Times New Roman" panose="02020603050405020304" pitchFamily="18" charset="0"/>
              </a:rPr>
              <a:t>2. Address Negativity Up Front.</a:t>
            </a:r>
          </a:p>
          <a:p>
            <a:pPr marL="0" indent="0" algn="just">
              <a:buNone/>
            </a:pPr>
            <a:r>
              <a:rPr lang="en-US" sz="2000" dirty="0">
                <a:latin typeface="Times New Roman" panose="02020603050405020304" pitchFamily="18" charset="0"/>
                <a:cs typeface="Times New Roman" panose="02020603050405020304" pitchFamily="18" charset="0"/>
              </a:rPr>
              <a:t>3. Own Up To Your Mistakes</a:t>
            </a:r>
          </a:p>
          <a:p>
            <a:pPr marL="0" indent="0" algn="just">
              <a:buNone/>
            </a:pPr>
            <a:r>
              <a:rPr lang="en-US" sz="2000" dirty="0">
                <a:latin typeface="Times New Roman" panose="02020603050405020304" pitchFamily="18" charset="0"/>
                <a:cs typeface="Times New Roman" panose="02020603050405020304" pitchFamily="18" charset="0"/>
              </a:rPr>
              <a:t>4. Stay on Top of Your Search Results</a:t>
            </a:r>
          </a:p>
          <a:p>
            <a:pPr marL="0" indent="0" algn="just">
              <a:buNone/>
            </a:pPr>
            <a:r>
              <a:rPr lang="en-US" sz="2000" dirty="0">
                <a:latin typeface="Times New Roman" panose="02020603050405020304" pitchFamily="18" charset="0"/>
                <a:cs typeface="Times New Roman" panose="02020603050405020304" pitchFamily="18" charset="0"/>
              </a:rPr>
              <a:t>5. Automate Online Reputation Management.  </a:t>
            </a:r>
            <a:endParaRPr lang="en-US" sz="2000" b="1" u="sng" dirty="0"/>
          </a:p>
          <a:p>
            <a:pPr>
              <a:buNone/>
            </a:pPr>
            <a:r>
              <a:rPr lang="en-US" sz="2000" dirty="0"/>
              <a:t>     </a:t>
            </a:r>
          </a:p>
          <a:p>
            <a:pPr>
              <a:buNone/>
            </a:pPr>
            <a:endParaRPr lang="en-US" sz="4000" dirty="0"/>
          </a:p>
        </p:txBody>
      </p:sp>
      <p:sp>
        <p:nvSpPr>
          <p:cNvPr id="4" name="Date Placeholder 3"/>
          <p:cNvSpPr>
            <a:spLocks noGrp="1"/>
          </p:cNvSpPr>
          <p:nvPr>
            <p:ph type="dt" sz="half" idx="10"/>
          </p:nvPr>
        </p:nvSpPr>
        <p:spPr/>
        <p:txBody>
          <a:bodyPr/>
          <a:lstStyle/>
          <a:p>
            <a:fld id="{7B468765-B2A0-41C8-AC78-0D367681C2A7}"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1"/>
            <a:ext cx="8382000" cy="5333999"/>
          </a:xfrm>
        </p:spPr>
        <p:txBody>
          <a:bodyPr>
            <a:normAutofit fontScale="32500" lnSpcReduction="20000"/>
          </a:bodyPr>
          <a:lstStyle/>
          <a:p>
            <a:pPr marL="0" indent="0" algn="just">
              <a:buNone/>
            </a:pPr>
            <a:endParaRPr lang="en-US" sz="6200" b="1" dirty="0">
              <a:latin typeface="Times New Roman" panose="02020603050405020304" pitchFamily="18" charset="0"/>
              <a:cs typeface="Times New Roman" panose="02020603050405020304" pitchFamily="18" charset="0"/>
            </a:endParaRPr>
          </a:p>
          <a:p>
            <a:pPr marL="0" indent="0" algn="just">
              <a:buNone/>
            </a:pPr>
            <a:r>
              <a:rPr lang="en-US" sz="6200" b="1" dirty="0">
                <a:latin typeface="Times New Roman" panose="02020603050405020304" pitchFamily="18" charset="0"/>
                <a:cs typeface="Times New Roman" panose="02020603050405020304" pitchFamily="18" charset="0"/>
              </a:rPr>
              <a:t>How ORM is different from PR</a:t>
            </a:r>
          </a:p>
          <a:p>
            <a:pPr marL="0" indent="0" algn="just">
              <a:buNone/>
            </a:pPr>
            <a:endParaRPr lang="en-US" sz="6200" dirty="0">
              <a:latin typeface="Times New Roman" panose="02020603050405020304" pitchFamily="18" charset="0"/>
              <a:cs typeface="Times New Roman" panose="02020603050405020304" pitchFamily="18" charset="0"/>
            </a:endParaRPr>
          </a:p>
          <a:p>
            <a:pPr algn="just"/>
            <a:r>
              <a:rPr lang="en-US" sz="6200" dirty="0">
                <a:latin typeface="Times New Roman" panose="02020603050405020304" pitchFamily="18" charset="0"/>
                <a:cs typeface="Times New Roman" panose="02020603050405020304" pitchFamily="18" charset="0"/>
              </a:rPr>
              <a:t>PR firms work externally, such as through advertising and coordinated media promotional efforts. It’s mostly a proactive effort to strengthen brands instead of minimizing attacks on companies (though PR firms do sometimes handle damage control).</a:t>
            </a:r>
          </a:p>
          <a:p>
            <a:pPr marL="0" indent="0" algn="just">
              <a:buNone/>
            </a:pPr>
            <a:endParaRPr lang="en-US" sz="6200" dirty="0">
              <a:latin typeface="Times New Roman" panose="02020603050405020304" pitchFamily="18" charset="0"/>
              <a:cs typeface="Times New Roman" panose="02020603050405020304" pitchFamily="18" charset="0"/>
            </a:endParaRPr>
          </a:p>
          <a:p>
            <a:pPr algn="just"/>
            <a:r>
              <a:rPr lang="en-US" sz="6200" dirty="0">
                <a:latin typeface="Times New Roman" panose="02020603050405020304" pitchFamily="18" charset="0"/>
                <a:cs typeface="Times New Roman" panose="02020603050405020304" pitchFamily="18" charset="0"/>
              </a:rPr>
              <a:t>Online reputation management, on the other hand, is most often reactive. It involves looking for and responding to potentially damaging content from other people or companies.</a:t>
            </a:r>
          </a:p>
          <a:p>
            <a:pPr marL="0" indent="0" algn="just">
              <a:buNone/>
            </a:pPr>
            <a:endParaRPr lang="en-US" sz="6200" dirty="0">
              <a:latin typeface="Times New Roman" panose="02020603050405020304" pitchFamily="18" charset="0"/>
              <a:cs typeface="Times New Roman" panose="02020603050405020304" pitchFamily="18" charset="0"/>
            </a:endParaRPr>
          </a:p>
          <a:p>
            <a:pPr algn="just"/>
            <a:r>
              <a:rPr lang="en-US" sz="6200" dirty="0">
                <a:latin typeface="Times New Roman" panose="02020603050405020304" pitchFamily="18" charset="0"/>
                <a:cs typeface="Times New Roman" panose="02020603050405020304" pitchFamily="18" charset="0"/>
              </a:rPr>
              <a:t>Most of the work that goes into ORM is handled internally by brands rather than by an external firm.</a:t>
            </a:r>
          </a:p>
          <a:p>
            <a:pPr algn="just">
              <a:buNone/>
            </a:pPr>
            <a:r>
              <a:rPr lang="en-US" sz="6200" dirty="0">
                <a:latin typeface="Times New Roman" panose="02020603050405020304" pitchFamily="18" charset="0"/>
                <a:cs typeface="Times New Roman" panose="02020603050405020304" pitchFamily="18" charset="0"/>
              </a:rPr>
              <a:t>     </a:t>
            </a:r>
          </a:p>
          <a:p>
            <a:pPr>
              <a:buNone/>
            </a:pPr>
            <a:endParaRPr lang="en-US" sz="4000" dirty="0"/>
          </a:p>
        </p:txBody>
      </p:sp>
      <p:sp>
        <p:nvSpPr>
          <p:cNvPr id="4" name="Date Placeholder 3"/>
          <p:cNvSpPr>
            <a:spLocks noGrp="1"/>
          </p:cNvSpPr>
          <p:nvPr>
            <p:ph type="dt" sz="half" idx="10"/>
          </p:nvPr>
        </p:nvSpPr>
        <p:spPr/>
        <p:txBody>
          <a:bodyPr/>
          <a:lstStyle/>
          <a:p>
            <a:fld id="{3D1CDA85-4A6E-435D-A353-201AE3CB5FA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(ORM) (CO4)</a:t>
            </a: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BC7D2A-D7B6-44F4-B45A-23D0515A8BF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69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Online Reputation Management Case study (CO4)</a:t>
            </a:r>
          </a:p>
        </p:txBody>
      </p:sp>
      <p:sp>
        <p:nvSpPr>
          <p:cNvPr id="10" name="Content Placeholder 9"/>
          <p:cNvSpPr>
            <a:spLocks noGrp="1"/>
          </p:cNvSpPr>
          <p:nvPr>
            <p:ph idx="1"/>
          </p:nvPr>
        </p:nvSpPr>
        <p:spPr>
          <a:xfrm>
            <a:off x="457200" y="1600200"/>
            <a:ext cx="8229600" cy="3352799"/>
          </a:xfrm>
        </p:spPr>
        <p:txBody>
          <a:bodyPr>
            <a:normAutofit fontScale="85000" lnSpcReduction="20000"/>
          </a:bodyPr>
          <a:lstStyle/>
          <a:p>
            <a:pPr marL="0" indent="0" algn="just">
              <a:buNone/>
            </a:pPr>
            <a:r>
              <a:rPr lang="en-US" sz="2600" b="1" dirty="0">
                <a:latin typeface="Times New Roman" panose="02020603050405020304" pitchFamily="18" charset="0"/>
                <a:cs typeface="Times New Roman" panose="02020603050405020304" pitchFamily="18" charset="0"/>
              </a:rPr>
              <a:t>Case Study: United Airlines</a:t>
            </a:r>
          </a:p>
          <a:p>
            <a:pPr algn="just"/>
            <a:r>
              <a:rPr lang="en-US" sz="2600" dirty="0">
                <a:latin typeface="Times New Roman" panose="02020603050405020304" pitchFamily="18" charset="0"/>
                <a:cs typeface="Times New Roman" panose="02020603050405020304" pitchFamily="18" charset="0"/>
              </a:rPr>
              <a:t>One company that understands this better than most is United Airlines, which is still trying to find its footing after being deemed “evil” on social media. In 2017, video of United Airlines security personnel violently dragging a passenger off of an overbooked flight went viral, generating over 1 million mentions a day on Facebook, Instagram, and Twitter in the immediate aftermath. This social media storm ignited national outrage and caused United’s stock to quickly lose more than $1 billion in market value. While the stock has since recovered, the company’s reputation remains tarnished and continues to serve as fodder for late-night comedians.</a:t>
            </a:r>
          </a:p>
          <a:p>
            <a:endParaRPr lang="en-US"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C06D98-6A7C-4F62-91C1-4A2DAB5F6F9B}"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noProof="0" dirty="0"/>
              <a:t>Syllabus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a:off x="1176338" y="3406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br>
              <a:rPr kumimoji="0" 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lstStyle/>
          <a:p>
            <a:endParaRPr lang="en-IN"/>
          </a:p>
        </p:txBody>
      </p:sp>
      <p:pic>
        <p:nvPicPr>
          <p:cNvPr id="11" name="Picture 10"/>
          <p:cNvPicPr>
            <a:picLocks noChangeAspect="1"/>
          </p:cNvPicPr>
          <p:nvPr/>
        </p:nvPicPr>
        <p:blipFill>
          <a:blip r:embed="rId4"/>
          <a:stretch>
            <a:fillRect/>
          </a:stretch>
        </p:blipFill>
        <p:spPr>
          <a:xfrm>
            <a:off x="533400" y="990600"/>
            <a:ext cx="8077200" cy="511346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r>
              <a:rPr lang="en-US" sz="7200" dirty="0"/>
              <a:t>       </a:t>
            </a:r>
          </a:p>
          <a:p>
            <a:pPr>
              <a:buNone/>
            </a:pPr>
            <a:endParaRPr lang="en-US" sz="64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CB455F3A-F718-4D46-86A7-5B01167EEE6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Daily Quiz</a:t>
            </a:r>
          </a:p>
        </p:txBody>
      </p:sp>
      <p:sp>
        <p:nvSpPr>
          <p:cNvPr id="2" name="TextBox 1"/>
          <p:cNvSpPr txBox="1"/>
          <p:nvPr/>
        </p:nvSpPr>
        <p:spPr>
          <a:xfrm>
            <a:off x="1066800" y="1524000"/>
            <a:ext cx="7010400" cy="2800767"/>
          </a:xfrm>
          <a:prstGeom prst="rect">
            <a:avLst/>
          </a:prstGeom>
          <a:noFill/>
        </p:spPr>
        <p:txBody>
          <a:bodyPr wrap="square" rtlCol="0">
            <a:spAutoFit/>
          </a:bodyPr>
          <a:lstStyle/>
          <a:p>
            <a:pPr marL="342900" indent="-342900">
              <a:buAutoNum type="arabicPeriod"/>
            </a:pPr>
            <a:r>
              <a:rPr lang="en-US" sz="2200" dirty="0">
                <a:latin typeface="Times New Roman" panose="02020603050405020304" pitchFamily="18" charset="0"/>
                <a:cs typeface="Times New Roman" panose="02020603050405020304" pitchFamily="18" charset="0"/>
              </a:rPr>
              <a:t>Online PR is ______.</a:t>
            </a:r>
          </a:p>
          <a:p>
            <a:pPr marL="342900" indent="-342900">
              <a:buAutoNum type="arabicPeriod"/>
            </a:pPr>
            <a:r>
              <a:rPr lang="en-US" sz="2200" dirty="0">
                <a:latin typeface="Times New Roman" panose="02020603050405020304" pitchFamily="18" charset="0"/>
                <a:cs typeface="Times New Roman" panose="02020603050405020304" pitchFamily="18" charset="0"/>
              </a:rPr>
              <a:t>State the relevance of Reputation management in Digital Marketing.</a:t>
            </a:r>
          </a:p>
          <a:p>
            <a:pPr marL="342900" indent="-342900">
              <a:buAutoNum type="arabicPeriod"/>
            </a:pPr>
            <a:r>
              <a:rPr lang="en-US" sz="2200" dirty="0">
                <a:latin typeface="Times New Roman" panose="02020603050405020304" pitchFamily="18" charset="0"/>
                <a:cs typeface="Times New Roman" panose="02020603050405020304" pitchFamily="18" charset="0"/>
              </a:rPr>
              <a:t>__________ is the practice of crafting strategies that shape or influence the public perception of an organization, individual or other entity on the Internet.</a:t>
            </a:r>
          </a:p>
          <a:p>
            <a:pPr marL="342900" indent="-342900">
              <a:buAutoNum type="arabicPeriod"/>
            </a:pPr>
            <a:r>
              <a:rPr lang="en-US" sz="2200" dirty="0">
                <a:latin typeface="Times New Roman" panose="02020603050405020304" pitchFamily="18" charset="0"/>
                <a:cs typeface="Times New Roman" panose="02020603050405020304" pitchFamily="18" charset="0"/>
              </a:rPr>
              <a:t>State any 2 key characteristics of Online PR.</a:t>
            </a:r>
          </a:p>
          <a:p>
            <a:pPr marL="342900" indent="-342900">
              <a:buAutoNum type="arabicPeriod"/>
            </a:pPr>
            <a:endParaRPr lang="en-US" sz="22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38" y="3"/>
            <a:ext cx="7410062" cy="8381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171963" y="2992093"/>
            <a:ext cx="5200650" cy="1371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ROI of digital strategies</a:t>
            </a: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7134064" y="1785470"/>
            <a:ext cx="1733872" cy="2311829"/>
          </a:xfrm>
          <a:prstGeom prst="rect">
            <a:avLst/>
          </a:prstGeom>
          <a:noFill/>
        </p:spPr>
      </p:pic>
      <p:sp>
        <p:nvSpPr>
          <p:cNvPr id="12" name="Subtitle 2"/>
          <p:cNvSpPr txBox="1"/>
          <p:nvPr/>
        </p:nvSpPr>
        <p:spPr>
          <a:xfrm>
            <a:off x="1331640" y="1432102"/>
            <a:ext cx="5200650" cy="74974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spcBef>
                <a:spcPct val="20000"/>
              </a:spcBef>
              <a:defRPr/>
            </a:pPr>
            <a:r>
              <a:rPr lang="en-US" sz="2800" dirty="0">
                <a:solidFill>
                  <a:prstClr val="black"/>
                </a:solidFill>
                <a:latin typeface="Times New Roman" panose="02020603050405020304" pitchFamily="18" charset="0"/>
                <a:cs typeface="Times New Roman" panose="02020603050405020304" pitchFamily="18" charset="0"/>
              </a:rPr>
              <a:t>(Unit –IV) </a:t>
            </a:r>
            <a:r>
              <a:rPr lang="en-US" sz="2800" dirty="0">
                <a:solidFill>
                  <a:prstClr val="black"/>
                </a:solidFill>
                <a:latin typeface="Calibri" panose="020F0502020204030204"/>
              </a:rPr>
              <a:t>Topic 4</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0"/>
            <a:ext cx="1581538" cy="906463"/>
          </a:xfrm>
          <a:prstGeom prst="rect">
            <a:avLst/>
          </a:prstGeom>
        </p:spPr>
      </p:pic>
      <p:sp>
        <p:nvSpPr>
          <p:cNvPr id="4" name="Date Placeholder 3"/>
          <p:cNvSpPr>
            <a:spLocks noGrp="1"/>
          </p:cNvSpPr>
          <p:nvPr>
            <p:ph type="dt" sz="half" idx="10"/>
          </p:nvPr>
        </p:nvSpPr>
        <p:spPr/>
        <p:txBody>
          <a:bodyPr/>
          <a:lstStyle/>
          <a:p>
            <a:fld id="{AD20DD82-AAA0-4C3F-9B03-6FD0837A9F41}" type="datetime1">
              <a:rPr lang="en-US" smtClean="0"/>
              <a:t>28-May-24</a:t>
            </a:fld>
            <a:endParaRPr lang="en-US"/>
          </a:p>
        </p:txBody>
      </p:sp>
      <p:sp>
        <p:nvSpPr>
          <p:cNvPr id="6" name="Footer Placeholder 5"/>
          <p:cNvSpPr>
            <a:spLocks noGrp="1"/>
          </p:cNvSpPr>
          <p:nvPr>
            <p:ph type="ftr" sz="quarter" idx="11"/>
          </p:nvPr>
        </p:nvSpPr>
        <p:spPr>
          <a:xfrm>
            <a:off x="3124200" y="6356351"/>
            <a:ext cx="4191000" cy="266394"/>
          </a:xfrm>
        </p:spPr>
        <p:txBody>
          <a:bodyPr/>
          <a:lstStyle/>
          <a:p>
            <a:r>
              <a:rPr lang="en-US"/>
              <a:t>Dr. Priyanka Malhotra           Digital Marketing               Unit 4</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410200"/>
          </a:xfrm>
        </p:spPr>
        <p:txBody>
          <a:bodyPr>
            <a:normAutofit lnSpcReduction="10000"/>
          </a:bodyPr>
          <a:lstStyle/>
          <a:p>
            <a:pPr>
              <a:buNone/>
            </a:pPr>
            <a:r>
              <a:rPr lang="en-US" sz="7200" dirty="0"/>
              <a:t>       </a:t>
            </a:r>
          </a:p>
          <a:p>
            <a:pPr>
              <a:buNone/>
            </a:pPr>
            <a:endParaRPr lang="en-US" sz="6400" u="sng" dirty="0"/>
          </a:p>
          <a:p>
            <a:pPr>
              <a:buNone/>
            </a:pPr>
            <a:endParaRPr lang="en-US" sz="6400" dirty="0"/>
          </a:p>
          <a:p>
            <a:pPr>
              <a:buNone/>
            </a:pPr>
            <a:endParaRPr lang="en-US" sz="5500" b="1" u="sng" dirty="0"/>
          </a:p>
          <a:p>
            <a:pPr>
              <a:buNone/>
            </a:pPr>
            <a:r>
              <a:rPr lang="en-US" sz="5500" dirty="0"/>
              <a:t>     </a:t>
            </a:r>
          </a:p>
          <a:p>
            <a:pPr>
              <a:buNone/>
            </a:pPr>
            <a:endParaRPr lang="en-US" sz="4000" dirty="0"/>
          </a:p>
        </p:txBody>
      </p:sp>
      <p:sp>
        <p:nvSpPr>
          <p:cNvPr id="4" name="Date Placeholder 3"/>
          <p:cNvSpPr>
            <a:spLocks noGrp="1"/>
          </p:cNvSpPr>
          <p:nvPr>
            <p:ph type="dt" sz="half" idx="10"/>
          </p:nvPr>
        </p:nvSpPr>
        <p:spPr/>
        <p:txBody>
          <a:bodyPr/>
          <a:lstStyle/>
          <a:p>
            <a:fld id="{284C6337-6AA1-43F4-AA34-F81014DB09DC}"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Recap</a:t>
            </a:r>
          </a:p>
        </p:txBody>
      </p:sp>
      <p:sp>
        <p:nvSpPr>
          <p:cNvPr id="9" name="Rectangle 8"/>
          <p:cNvSpPr/>
          <p:nvPr/>
        </p:nvSpPr>
        <p:spPr>
          <a:xfrm>
            <a:off x="914400" y="1219200"/>
            <a:ext cx="7391399" cy="2462213"/>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Public relations (PR) can help raise your business’ profile and improve your reputation. If done well, it can be a cost-effective way to get your message to a large audience. </a:t>
            </a:r>
          </a:p>
          <a:p>
            <a:pPr algn="just"/>
            <a:r>
              <a:rPr lang="en-US" sz="2200" spc="30" dirty="0">
                <a:latin typeface="Times New Roman" panose="02020603050405020304" pitchFamily="18" charset="0"/>
                <a:cs typeface="Times New Roman" panose="02020603050405020304" pitchFamily="18" charset="0"/>
              </a:rPr>
              <a:t>Online</a:t>
            </a:r>
            <a:r>
              <a:rPr lang="en-US" sz="2200" spc="-85" dirty="0">
                <a:latin typeface="Times New Roman" panose="02020603050405020304" pitchFamily="18" charset="0"/>
                <a:cs typeface="Times New Roman" panose="02020603050405020304" pitchFamily="18" charset="0"/>
              </a:rPr>
              <a:t> </a:t>
            </a:r>
            <a:r>
              <a:rPr lang="en-US" sz="2200" spc="114" dirty="0">
                <a:latin typeface="Times New Roman" panose="02020603050405020304" pitchFamily="18" charset="0"/>
                <a:cs typeface="Times New Roman" panose="02020603050405020304" pitchFamily="18" charset="0"/>
              </a:rPr>
              <a:t>PR</a:t>
            </a:r>
            <a:r>
              <a:rPr lang="en-US" sz="2200" spc="-65" dirty="0">
                <a:latin typeface="Times New Roman" panose="02020603050405020304" pitchFamily="18" charset="0"/>
                <a:cs typeface="Times New Roman" panose="02020603050405020304" pitchFamily="18" charset="0"/>
              </a:rPr>
              <a:t> </a:t>
            </a:r>
            <a:r>
              <a:rPr lang="en-US" sz="2200" spc="65" dirty="0">
                <a:latin typeface="Times New Roman" panose="02020603050405020304" pitchFamily="18" charset="0"/>
                <a:cs typeface="Times New Roman" panose="02020603050405020304" pitchFamily="18" charset="0"/>
              </a:rPr>
              <a:t>can</a:t>
            </a:r>
            <a:r>
              <a:rPr lang="en-US" sz="2200" spc="-95" dirty="0">
                <a:latin typeface="Times New Roman" panose="02020603050405020304" pitchFamily="18" charset="0"/>
                <a:cs typeface="Times New Roman" panose="02020603050405020304" pitchFamily="18" charset="0"/>
              </a:rPr>
              <a:t> </a:t>
            </a:r>
            <a:r>
              <a:rPr lang="en-US" sz="2200" spc="90" dirty="0">
                <a:latin typeface="Times New Roman" panose="02020603050405020304" pitchFamily="18" charset="0"/>
                <a:cs typeface="Times New Roman" panose="02020603050405020304" pitchFamily="18" charset="0"/>
              </a:rPr>
              <a:t>be</a:t>
            </a:r>
            <a:r>
              <a:rPr lang="en-US" sz="2200" spc="-70" dirty="0">
                <a:latin typeface="Times New Roman" panose="02020603050405020304" pitchFamily="18" charset="0"/>
                <a:cs typeface="Times New Roman" panose="02020603050405020304" pitchFamily="18" charset="0"/>
              </a:rPr>
              <a:t> </a:t>
            </a:r>
            <a:r>
              <a:rPr lang="en-US" sz="2200" spc="35" dirty="0">
                <a:latin typeface="Times New Roman" panose="02020603050405020304" pitchFamily="18" charset="0"/>
                <a:cs typeface="Times New Roman" panose="02020603050405020304" pitchFamily="18" charset="0"/>
              </a:rPr>
              <a:t>a</a:t>
            </a:r>
            <a:r>
              <a:rPr lang="en-US" sz="2200" spc="-85"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great,</a:t>
            </a:r>
            <a:r>
              <a:rPr lang="en-US" sz="2200" spc="-100" dirty="0">
                <a:latin typeface="Times New Roman" panose="02020603050405020304" pitchFamily="18" charset="0"/>
                <a:cs typeface="Times New Roman" panose="02020603050405020304" pitchFamily="18" charset="0"/>
              </a:rPr>
              <a:t> </a:t>
            </a:r>
            <a:r>
              <a:rPr lang="en-US" sz="2200" spc="60" dirty="0">
                <a:latin typeface="Times New Roman" panose="02020603050405020304" pitchFamily="18" charset="0"/>
                <a:cs typeface="Times New Roman" panose="02020603050405020304" pitchFamily="18" charset="0"/>
              </a:rPr>
              <a:t>low-cost</a:t>
            </a:r>
            <a:r>
              <a:rPr lang="en-US" sz="2200" spc="-70" dirty="0">
                <a:latin typeface="Times New Roman" panose="02020603050405020304" pitchFamily="18" charset="0"/>
                <a:cs typeface="Times New Roman" panose="02020603050405020304" pitchFamily="18" charset="0"/>
              </a:rPr>
              <a:t> </a:t>
            </a:r>
            <a:r>
              <a:rPr lang="en-US" sz="2200" spc="35" dirty="0">
                <a:latin typeface="Times New Roman" panose="02020603050405020304" pitchFamily="18" charset="0"/>
                <a:cs typeface="Times New Roman" panose="02020603050405020304" pitchFamily="18" charset="0"/>
              </a:rPr>
              <a:t>technique</a:t>
            </a:r>
            <a:r>
              <a:rPr lang="en-US" sz="2200" spc="-5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for</a:t>
            </a:r>
            <a:r>
              <a:rPr lang="en-US" sz="2200" spc="-75" dirty="0">
                <a:latin typeface="Times New Roman" panose="02020603050405020304" pitchFamily="18" charset="0"/>
                <a:cs typeface="Times New Roman" panose="02020603050405020304" pitchFamily="18" charset="0"/>
              </a:rPr>
              <a:t> </a:t>
            </a:r>
            <a:r>
              <a:rPr lang="en-US" sz="2200" spc="65" dirty="0">
                <a:latin typeface="Times New Roman" panose="02020603050405020304" pitchFamily="18" charset="0"/>
                <a:cs typeface="Times New Roman" panose="02020603050405020304" pitchFamily="18" charset="0"/>
              </a:rPr>
              <a:t>making</a:t>
            </a:r>
            <a:r>
              <a:rPr lang="en-US" sz="2200" spc="-110" dirty="0">
                <a:latin typeface="Times New Roman" panose="02020603050405020304" pitchFamily="18" charset="0"/>
                <a:cs typeface="Times New Roman" panose="02020603050405020304" pitchFamily="18" charset="0"/>
              </a:rPr>
              <a:t> </a:t>
            </a:r>
            <a:r>
              <a:rPr lang="en-US" sz="2200" spc="65" dirty="0">
                <a:latin typeface="Times New Roman" panose="02020603050405020304" pitchFamily="18" charset="0"/>
                <a:cs typeface="Times New Roman" panose="02020603050405020304" pitchFamily="18" charset="0"/>
              </a:rPr>
              <a:t>more</a:t>
            </a:r>
            <a:r>
              <a:rPr lang="en-US" sz="2200" spc="-70" dirty="0">
                <a:latin typeface="Times New Roman" panose="02020603050405020304" pitchFamily="18" charset="0"/>
                <a:cs typeface="Times New Roman" panose="02020603050405020304" pitchFamily="18" charset="0"/>
              </a:rPr>
              <a:t> </a:t>
            </a:r>
            <a:r>
              <a:rPr lang="en-US" sz="2200" spc="70" dirty="0">
                <a:latin typeface="Times New Roman" panose="02020603050405020304" pitchFamily="18" charset="0"/>
                <a:cs typeface="Times New Roman" panose="02020603050405020304" pitchFamily="18" charset="0"/>
              </a:rPr>
              <a:t>people</a:t>
            </a:r>
            <a:r>
              <a:rPr lang="en-US" sz="2200" spc="-60" dirty="0">
                <a:latin typeface="Times New Roman" panose="02020603050405020304" pitchFamily="18" charset="0"/>
                <a:cs typeface="Times New Roman" panose="02020603050405020304" pitchFamily="18" charset="0"/>
              </a:rPr>
              <a:t> </a:t>
            </a:r>
            <a:r>
              <a:rPr lang="en-US" sz="2200" spc="40" dirty="0">
                <a:latin typeface="Times New Roman" panose="02020603050405020304" pitchFamily="18" charset="0"/>
                <a:cs typeface="Times New Roman" panose="02020603050405020304" pitchFamily="18" charset="0"/>
              </a:rPr>
              <a:t>aware</a:t>
            </a:r>
            <a:r>
              <a:rPr lang="en-US" sz="2200" spc="-95"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of</a:t>
            </a:r>
            <a:r>
              <a:rPr lang="en-US" sz="2200" spc="-75" dirty="0">
                <a:latin typeface="Times New Roman" panose="02020603050405020304" pitchFamily="18" charset="0"/>
                <a:cs typeface="Times New Roman" panose="02020603050405020304" pitchFamily="18" charset="0"/>
              </a:rPr>
              <a:t> </a:t>
            </a:r>
            <a:r>
              <a:rPr lang="en-US" sz="2200" spc="50" dirty="0">
                <a:latin typeface="Times New Roman" panose="02020603050405020304" pitchFamily="18" charset="0"/>
                <a:cs typeface="Times New Roman" panose="02020603050405020304" pitchFamily="18" charset="0"/>
              </a:rPr>
              <a:t>your</a:t>
            </a:r>
            <a:r>
              <a:rPr lang="en-US" sz="2200" spc="-60" dirty="0">
                <a:latin typeface="Times New Roman" panose="02020603050405020304" pitchFamily="18" charset="0"/>
                <a:cs typeface="Times New Roman" panose="02020603050405020304" pitchFamily="18" charset="0"/>
              </a:rPr>
              <a:t> </a:t>
            </a:r>
            <a:r>
              <a:rPr lang="en-US" sz="2200" spc="50" dirty="0">
                <a:latin typeface="Times New Roman" panose="02020603050405020304" pitchFamily="18" charset="0"/>
                <a:cs typeface="Times New Roman" panose="02020603050405020304" pitchFamily="18" charset="0"/>
              </a:rPr>
              <a:t>brand</a:t>
            </a:r>
            <a:r>
              <a:rPr lang="en-US" sz="2200" spc="-8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or  </a:t>
            </a:r>
            <a:r>
              <a:rPr lang="en-US" sz="2200" spc="5" dirty="0">
                <a:latin typeface="Times New Roman" panose="02020603050405020304" pitchFamily="18" charset="0"/>
                <a:cs typeface="Times New Roman" panose="02020603050405020304" pitchFamily="18" charset="0"/>
              </a:rPr>
              <a:t>website,</a:t>
            </a:r>
            <a:r>
              <a:rPr lang="en-US" sz="2200" spc="-90"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but</a:t>
            </a:r>
            <a:r>
              <a:rPr lang="en-US" sz="2200" spc="-80" dirty="0">
                <a:latin typeface="Times New Roman" panose="02020603050405020304" pitchFamily="18" charset="0"/>
                <a:cs typeface="Times New Roman" panose="02020603050405020304" pitchFamily="18" charset="0"/>
              </a:rPr>
              <a:t> </a:t>
            </a:r>
            <a:r>
              <a:rPr lang="en-US" sz="2200" spc="-120" dirty="0">
                <a:latin typeface="Times New Roman" panose="02020603050405020304" pitchFamily="18" charset="0"/>
                <a:cs typeface="Times New Roman" panose="02020603050405020304" pitchFamily="18" charset="0"/>
              </a:rPr>
              <a:t>it</a:t>
            </a:r>
            <a:r>
              <a:rPr lang="en-US" sz="2200" spc="-100" dirty="0">
                <a:latin typeface="Times New Roman" panose="02020603050405020304" pitchFamily="18" charset="0"/>
                <a:cs typeface="Times New Roman" panose="02020603050405020304" pitchFamily="18" charset="0"/>
              </a:rPr>
              <a:t> </a:t>
            </a:r>
            <a:r>
              <a:rPr lang="en-US" sz="2200" spc="30" dirty="0">
                <a:latin typeface="Times New Roman" panose="02020603050405020304" pitchFamily="18" charset="0"/>
                <a:cs typeface="Times New Roman" panose="02020603050405020304" pitchFamily="18" charset="0"/>
              </a:rPr>
              <a:t>requires</a:t>
            </a:r>
            <a:r>
              <a:rPr lang="en-US" sz="2200" spc="-70" dirty="0">
                <a:latin typeface="Times New Roman" panose="02020603050405020304" pitchFamily="18" charset="0"/>
                <a:cs typeface="Times New Roman" panose="02020603050405020304" pitchFamily="18" charset="0"/>
              </a:rPr>
              <a:t> </a:t>
            </a:r>
            <a:r>
              <a:rPr lang="en-US" sz="2200" spc="35" dirty="0">
                <a:latin typeface="Times New Roman" panose="02020603050405020304" pitchFamily="18" charset="0"/>
                <a:cs typeface="Times New Roman" panose="02020603050405020304" pitchFamily="18" charset="0"/>
              </a:rPr>
              <a:t>a</a:t>
            </a:r>
            <a:r>
              <a:rPr lang="en-US" sz="2200" spc="-85"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lot</a:t>
            </a:r>
            <a:r>
              <a:rPr lang="en-US" sz="2200" spc="-95"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of</a:t>
            </a:r>
            <a:r>
              <a:rPr lang="en-US" sz="2200" spc="-75" dirty="0">
                <a:latin typeface="Times New Roman" panose="02020603050405020304" pitchFamily="18" charset="0"/>
                <a:cs typeface="Times New Roman" panose="02020603050405020304" pitchFamily="18" charset="0"/>
              </a:rPr>
              <a:t> </a:t>
            </a:r>
            <a:r>
              <a:rPr lang="en-US" sz="2200" spc="50" dirty="0">
                <a:latin typeface="Times New Roman" panose="02020603050405020304" pitchFamily="18" charset="0"/>
                <a:cs typeface="Times New Roman" panose="02020603050405020304" pitchFamily="18" charset="0"/>
              </a:rPr>
              <a:t>hard-work</a:t>
            </a:r>
            <a:r>
              <a:rPr lang="en-US" sz="2200" spc="-55" dirty="0">
                <a:latin typeface="Times New Roman" panose="02020603050405020304" pitchFamily="18" charset="0"/>
                <a:cs typeface="Times New Roman" panose="02020603050405020304" pitchFamily="18" charset="0"/>
              </a:rPr>
              <a:t> </a:t>
            </a:r>
            <a:r>
              <a:rPr lang="en-US" sz="2200" spc="95" dirty="0">
                <a:latin typeface="Times New Roman" panose="02020603050405020304" pitchFamily="18" charset="0"/>
                <a:cs typeface="Times New Roman" panose="02020603050405020304" pitchFamily="18" charset="0"/>
              </a:rPr>
              <a:t>-</a:t>
            </a:r>
            <a:r>
              <a:rPr lang="en-US" sz="2200" spc="-8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there</a:t>
            </a:r>
            <a:r>
              <a:rPr lang="en-US" sz="2200" spc="-65"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are</a:t>
            </a:r>
            <a:r>
              <a:rPr lang="en-US" sz="2200" spc="-80" dirty="0">
                <a:latin typeface="Times New Roman" panose="02020603050405020304" pitchFamily="18" charset="0"/>
                <a:cs typeface="Times New Roman" panose="02020603050405020304" pitchFamily="18" charset="0"/>
              </a:rPr>
              <a:t> </a:t>
            </a:r>
            <a:r>
              <a:rPr lang="en-US" sz="2200" spc="80" dirty="0">
                <a:latin typeface="Times New Roman" panose="02020603050405020304" pitchFamily="18" charset="0"/>
                <a:cs typeface="Times New Roman" panose="02020603050405020304" pitchFamily="18" charset="0"/>
              </a:rPr>
              <a:t>no</a:t>
            </a:r>
            <a:r>
              <a:rPr lang="en-US" sz="2200" spc="-80"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short</a:t>
            </a:r>
            <a:r>
              <a:rPr lang="en-US" sz="2200" spc="-7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corners.</a:t>
            </a:r>
          </a:p>
          <a:p>
            <a:endParaRPr lang="en-US" sz="2200" dirty="0"/>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382000" cy="4525963"/>
          </a:xfrm>
        </p:spPr>
        <p:txBody>
          <a:bodyPr>
            <a:normAutofit/>
          </a:bodyPr>
          <a:lstStyle/>
          <a:p>
            <a:pPr lvl="0">
              <a:buNone/>
              <a:defRPr/>
            </a:pPr>
            <a:r>
              <a:rPr lang="en-US" sz="2400" dirty="0">
                <a:latin typeface="Times New Roman" panose="02020603050405020304" pitchFamily="18" charset="0"/>
                <a:cs typeface="Times New Roman" panose="02020603050405020304" pitchFamily="18" charset="0"/>
              </a:rPr>
              <a:t>     Student will be able to digital strategic system and ROI of digital strategies .</a:t>
            </a:r>
          </a:p>
        </p:txBody>
      </p:sp>
      <p:sp>
        <p:nvSpPr>
          <p:cNvPr id="6" name="Date Placeholder 5"/>
          <p:cNvSpPr>
            <a:spLocks noGrp="1"/>
          </p:cNvSpPr>
          <p:nvPr>
            <p:ph type="dt" sz="half" idx="10"/>
          </p:nvPr>
        </p:nvSpPr>
        <p:spPr/>
        <p:txBody>
          <a:bodyPr/>
          <a:lstStyle/>
          <a:p>
            <a:fld id="{44B1D2D7-C8B2-4E44-AA7D-F1579E62C9EF}"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73</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Objectives of Topics / Session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0"/>
            <a:ext cx="7543800" cy="4876800"/>
          </a:xfrm>
        </p:spPr>
        <p:txBody>
          <a:bodyPr>
            <a:normAutofit/>
          </a:bodyPr>
          <a:lstStyle/>
          <a:p>
            <a:pPr marL="0" indent="0" algn="just">
              <a:spcBef>
                <a:spcPts val="1505"/>
              </a:spcBef>
              <a:buNone/>
            </a:pPr>
            <a:r>
              <a:rPr lang="en-US" sz="2400" spc="30" dirty="0">
                <a:latin typeface="Times New Roman" panose="02020603050405020304" pitchFamily="18" charset="0"/>
                <a:cs typeface="Times New Roman" panose="02020603050405020304" pitchFamily="18" charset="0"/>
              </a:rPr>
              <a:t>There</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are</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four</a:t>
            </a:r>
            <a:r>
              <a:rPr lang="en-US" sz="2400" spc="-80"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keys</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65" dirty="0">
                <a:latin typeface="Times New Roman" panose="02020603050405020304" pitchFamily="18" charset="0"/>
                <a:cs typeface="Times New Roman" panose="02020603050405020304" pitchFamily="18" charset="0"/>
              </a:rPr>
              <a:t> </a:t>
            </a:r>
            <a:r>
              <a:rPr lang="en-US" sz="2400" spc="55" dirty="0">
                <a:latin typeface="Times New Roman" panose="02020603050405020304" pitchFamily="18" charset="0"/>
                <a:cs typeface="Times New Roman" panose="02020603050405020304" pitchFamily="18" charset="0"/>
              </a:rPr>
              <a:t>successfully</a:t>
            </a:r>
            <a:r>
              <a:rPr lang="en-US" sz="2400" spc="-8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defining</a:t>
            </a:r>
            <a:r>
              <a:rPr lang="en-US" sz="2400" spc="-70" dirty="0">
                <a:latin typeface="Times New Roman" panose="02020603050405020304" pitchFamily="18" charset="0"/>
                <a:cs typeface="Times New Roman" panose="02020603050405020304" pitchFamily="18" charset="0"/>
              </a:rPr>
              <a:t> </a:t>
            </a:r>
            <a:r>
              <a:rPr lang="en-US" sz="2400" spc="55" dirty="0">
                <a:latin typeface="Times New Roman" panose="02020603050405020304" pitchFamily="18" charset="0"/>
                <a:cs typeface="Times New Roman" panose="02020603050405020304" pitchFamily="18" charset="0"/>
              </a:rPr>
              <a:t>and</a:t>
            </a:r>
            <a:r>
              <a:rPr lang="en-US" sz="2400" spc="-50" dirty="0">
                <a:latin typeface="Times New Roman" panose="02020603050405020304" pitchFamily="18" charset="0"/>
                <a:cs typeface="Times New Roman" panose="02020603050405020304" pitchFamily="18" charset="0"/>
              </a:rPr>
              <a:t> </a:t>
            </a:r>
            <a:r>
              <a:rPr lang="en-US" sz="2400" spc="35" dirty="0">
                <a:latin typeface="Times New Roman" panose="02020603050405020304" pitchFamily="18" charset="0"/>
                <a:cs typeface="Times New Roman" panose="02020603050405020304" pitchFamily="18" charset="0"/>
              </a:rPr>
              <a:t>executing</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digital</a:t>
            </a:r>
            <a:r>
              <a:rPr lang="en-US" sz="2400" spc="-55"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strategy</a:t>
            </a:r>
            <a:endParaRPr lang="en-US" sz="2400" dirty="0">
              <a:latin typeface="Times New Roman" panose="02020603050405020304" pitchFamily="18" charset="0"/>
              <a:cs typeface="Times New Roman" panose="02020603050405020304" pitchFamily="18" charset="0"/>
            </a:endParaRPr>
          </a:p>
          <a:p>
            <a:pPr marL="151130" indent="-139065" algn="just">
              <a:buChar char="-"/>
              <a:tabLst>
                <a:tab pos="151765" algn="l"/>
              </a:tabLst>
            </a:pPr>
            <a:r>
              <a:rPr lang="en-US" sz="2400" spc="35" dirty="0">
                <a:latin typeface="Times New Roman" panose="02020603050405020304" pitchFamily="18" charset="0"/>
                <a:cs typeface="Times New Roman" panose="02020603050405020304" pitchFamily="18" charset="0"/>
              </a:rPr>
              <a:t>Zeroing</a:t>
            </a:r>
            <a:r>
              <a:rPr lang="en-US" sz="2400" spc="-70" dirty="0">
                <a:latin typeface="Times New Roman" panose="02020603050405020304" pitchFamily="18" charset="0"/>
                <a:cs typeface="Times New Roman" panose="02020603050405020304" pitchFamily="18" charset="0"/>
              </a:rPr>
              <a:t> </a:t>
            </a:r>
            <a:r>
              <a:rPr lang="en-US" sz="2400" spc="-30" dirty="0">
                <a:latin typeface="Times New Roman" panose="02020603050405020304" pitchFamily="18" charset="0"/>
                <a:cs typeface="Times New Roman" panose="02020603050405020304" pitchFamily="18" charset="0"/>
              </a:rPr>
              <a:t>in</a:t>
            </a:r>
            <a:r>
              <a:rPr lang="en-US" sz="2400" spc="-60"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on</a:t>
            </a:r>
            <a:r>
              <a:rPr lang="en-US" sz="2400" spc="-60" dirty="0">
                <a:latin typeface="Times New Roman" panose="02020603050405020304" pitchFamily="18" charset="0"/>
                <a:cs typeface="Times New Roman" panose="02020603050405020304" pitchFamily="18" charset="0"/>
              </a:rPr>
              <a:t> </a:t>
            </a:r>
            <a:r>
              <a:rPr lang="en-US" sz="2400" spc="30" dirty="0">
                <a:latin typeface="Times New Roman" panose="02020603050405020304" pitchFamily="18" charset="0"/>
                <a:cs typeface="Times New Roman" panose="02020603050405020304" pitchFamily="18" charset="0"/>
              </a:rPr>
              <a:t>a</a:t>
            </a:r>
            <a:r>
              <a:rPr lang="en-US" sz="2400" spc="-65" dirty="0">
                <a:latin typeface="Times New Roman" panose="02020603050405020304" pitchFamily="18" charset="0"/>
                <a:cs typeface="Times New Roman" panose="02020603050405020304" pitchFamily="18" charset="0"/>
              </a:rPr>
              <a:t> </a:t>
            </a:r>
            <a:r>
              <a:rPr lang="en-US" sz="2400" spc="50" dirty="0">
                <a:latin typeface="Times New Roman" panose="02020603050405020304" pitchFamily="18" charset="0"/>
                <a:cs typeface="Times New Roman" panose="02020603050405020304" pitchFamily="18" charset="0"/>
              </a:rPr>
              <a:t>customer</a:t>
            </a:r>
            <a:r>
              <a:rPr lang="en-US" sz="2400" spc="-65" dirty="0">
                <a:latin typeface="Times New Roman" panose="02020603050405020304" pitchFamily="18" charset="0"/>
                <a:cs typeface="Times New Roman" panose="02020603050405020304" pitchFamily="18" charset="0"/>
              </a:rPr>
              <a:t> </a:t>
            </a:r>
            <a:r>
              <a:rPr lang="en-US" sz="2400" spc="70" dirty="0">
                <a:latin typeface="Times New Roman" panose="02020603050405020304" pitchFamily="18" charset="0"/>
                <a:cs typeface="Times New Roman" panose="02020603050405020304" pitchFamily="18" charset="0"/>
              </a:rPr>
              <a:t>engagement</a:t>
            </a:r>
            <a:r>
              <a:rPr lang="en-US" sz="2400" spc="-3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or</a:t>
            </a:r>
            <a:r>
              <a:rPr lang="en-US" sz="2400" spc="-6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digitized</a:t>
            </a:r>
            <a:r>
              <a:rPr lang="en-US" sz="2400" spc="-5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solution</a:t>
            </a:r>
            <a:r>
              <a:rPr lang="en-US" sz="2400" spc="-60"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strategy</a:t>
            </a:r>
            <a:r>
              <a:rPr lang="en-US" sz="2400" spc="-7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70"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guide</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transformation</a:t>
            </a:r>
            <a:endParaRPr lang="en-US" sz="2400" dirty="0">
              <a:latin typeface="Times New Roman" panose="02020603050405020304" pitchFamily="18" charset="0"/>
              <a:cs typeface="Times New Roman" panose="02020603050405020304" pitchFamily="18" charset="0"/>
            </a:endParaRPr>
          </a:p>
          <a:p>
            <a:pPr marL="151130" indent="-139065" algn="just">
              <a:buChar char="-"/>
              <a:tabLst>
                <a:tab pos="151765" algn="l"/>
              </a:tabLst>
            </a:pPr>
            <a:r>
              <a:rPr lang="en-US" sz="2400" spc="30" dirty="0">
                <a:latin typeface="Times New Roman" panose="02020603050405020304" pitchFamily="18" charset="0"/>
                <a:cs typeface="Times New Roman" panose="02020603050405020304" pitchFamily="18" charset="0"/>
              </a:rPr>
              <a:t>Building </a:t>
            </a:r>
            <a:r>
              <a:rPr lang="en-US" sz="2400" spc="10" dirty="0">
                <a:latin typeface="Times New Roman" panose="02020603050405020304" pitchFamily="18" charset="0"/>
                <a:cs typeface="Times New Roman" panose="02020603050405020304" pitchFamily="18" charset="0"/>
              </a:rPr>
              <a:t>operational</a:t>
            </a:r>
            <a:r>
              <a:rPr lang="en-US" sz="2400" spc="-135" dirty="0">
                <a:latin typeface="Times New Roman" panose="02020603050405020304" pitchFamily="18" charset="0"/>
                <a:cs typeface="Times New Roman" panose="02020603050405020304" pitchFamily="18" charset="0"/>
              </a:rPr>
              <a:t> </a:t>
            </a:r>
            <a:r>
              <a:rPr lang="en-US" sz="2400" spc="35" dirty="0">
                <a:latin typeface="Times New Roman" panose="02020603050405020304" pitchFamily="18" charset="0"/>
                <a:cs typeface="Times New Roman" panose="02020603050405020304" pitchFamily="18" charset="0"/>
              </a:rPr>
              <a:t>excellence</a:t>
            </a:r>
            <a:endParaRPr lang="en-US" sz="2400" dirty="0">
              <a:latin typeface="Times New Roman" panose="02020603050405020304" pitchFamily="18" charset="0"/>
              <a:cs typeface="Times New Roman" panose="02020603050405020304" pitchFamily="18" charset="0"/>
            </a:endParaRPr>
          </a:p>
          <a:p>
            <a:pPr marL="151130" indent="-139065" algn="just">
              <a:buChar char="-"/>
              <a:tabLst>
                <a:tab pos="151765" algn="l"/>
              </a:tabLst>
            </a:pPr>
            <a:r>
              <a:rPr lang="en-US" sz="2400" spc="15" dirty="0">
                <a:latin typeface="Times New Roman" panose="02020603050405020304" pitchFamily="18" charset="0"/>
                <a:cs typeface="Times New Roman" panose="02020603050405020304" pitchFamily="18" charset="0"/>
              </a:rPr>
              <a:t>Creating</a:t>
            </a:r>
            <a:r>
              <a:rPr lang="en-US" sz="2400" spc="-70"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a</a:t>
            </a:r>
            <a:r>
              <a:rPr lang="en-US" sz="2400" spc="-70" dirty="0">
                <a:latin typeface="Times New Roman" panose="02020603050405020304" pitchFamily="18" charset="0"/>
                <a:cs typeface="Times New Roman" panose="02020603050405020304" pitchFamily="18" charset="0"/>
              </a:rPr>
              <a:t> </a:t>
            </a:r>
            <a:r>
              <a:rPr lang="en-US" sz="2400" spc="30" dirty="0">
                <a:latin typeface="Times New Roman" panose="02020603050405020304" pitchFamily="18" charset="0"/>
                <a:cs typeface="Times New Roman" panose="02020603050405020304" pitchFamily="18" charset="0"/>
              </a:rPr>
              <a:t>powerful</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digital</a:t>
            </a:r>
            <a:r>
              <a:rPr lang="en-US" sz="2400" spc="-40" dirty="0">
                <a:latin typeface="Times New Roman" panose="02020603050405020304" pitchFamily="18" charset="0"/>
                <a:cs typeface="Times New Roman" panose="02020603050405020304" pitchFamily="18" charset="0"/>
              </a:rPr>
              <a:t> </a:t>
            </a:r>
            <a:r>
              <a:rPr lang="en-US" sz="2400" spc="45" dirty="0">
                <a:latin typeface="Times New Roman" panose="02020603050405020304" pitchFamily="18" charset="0"/>
                <a:cs typeface="Times New Roman" panose="02020603050405020304" pitchFamily="18" charset="0"/>
              </a:rPr>
              <a:t>services</a:t>
            </a:r>
            <a:r>
              <a:rPr lang="en-US" sz="2400" spc="-85" dirty="0">
                <a:latin typeface="Times New Roman" panose="02020603050405020304" pitchFamily="18" charset="0"/>
                <a:cs typeface="Times New Roman" panose="02020603050405020304" pitchFamily="18" charset="0"/>
              </a:rPr>
              <a:t> </a:t>
            </a:r>
            <a:r>
              <a:rPr lang="en-US" sz="2400" spc="65" dirty="0">
                <a:latin typeface="Times New Roman" panose="02020603050405020304" pitchFamily="18" charset="0"/>
                <a:cs typeface="Times New Roman" panose="02020603050405020304" pitchFamily="18" charset="0"/>
              </a:rPr>
              <a:t>backbone</a:t>
            </a:r>
            <a:r>
              <a:rPr lang="en-US" sz="2400" spc="-3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65" dirty="0">
                <a:latin typeface="Times New Roman" panose="02020603050405020304" pitchFamily="18" charset="0"/>
                <a:cs typeface="Times New Roman" panose="02020603050405020304" pitchFamily="18" charset="0"/>
              </a:rPr>
              <a:t> </a:t>
            </a:r>
            <a:r>
              <a:rPr lang="en-US" sz="2400" spc="-35" dirty="0">
                <a:latin typeface="Times New Roman" panose="02020603050405020304" pitchFamily="18" charset="0"/>
                <a:cs typeface="Times New Roman" panose="02020603050405020304" pitchFamily="18" charset="0"/>
              </a:rPr>
              <a:t>facilitate</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rapid</a:t>
            </a:r>
            <a:r>
              <a:rPr lang="en-US" sz="2400" spc="-5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innovation</a:t>
            </a:r>
            <a:r>
              <a:rPr lang="en-US" sz="2400" spc="-45" dirty="0">
                <a:latin typeface="Times New Roman" panose="02020603050405020304" pitchFamily="18" charset="0"/>
                <a:cs typeface="Times New Roman" panose="02020603050405020304" pitchFamily="18" charset="0"/>
              </a:rPr>
              <a:t> </a:t>
            </a:r>
            <a:r>
              <a:rPr lang="en-US" sz="2400" spc="55" dirty="0">
                <a:latin typeface="Times New Roman" panose="02020603050405020304" pitchFamily="18" charset="0"/>
                <a:cs typeface="Times New Roman" panose="02020603050405020304" pitchFamily="18" charset="0"/>
              </a:rPr>
              <a:t>and</a:t>
            </a:r>
            <a:r>
              <a:rPr lang="en-US" sz="2400" spc="-45"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responsiveness</a:t>
            </a:r>
            <a:endParaRPr lang="en-US" sz="2400" dirty="0">
              <a:latin typeface="Times New Roman" panose="02020603050405020304" pitchFamily="18" charset="0"/>
              <a:cs typeface="Times New Roman" panose="02020603050405020304" pitchFamily="18" charset="0"/>
            </a:endParaRPr>
          </a:p>
          <a:p>
            <a:pPr marL="151130" indent="-139065" algn="just">
              <a:buChar char="-"/>
              <a:tabLst>
                <a:tab pos="151765" algn="l"/>
              </a:tabLst>
            </a:pPr>
            <a:r>
              <a:rPr lang="en-US" sz="2400" spc="50" dirty="0">
                <a:latin typeface="Times New Roman" panose="02020603050405020304" pitchFamily="18" charset="0"/>
                <a:cs typeface="Times New Roman" panose="02020603050405020304" pitchFamily="18" charset="0"/>
              </a:rPr>
              <a:t>Ensuring </a:t>
            </a:r>
            <a:r>
              <a:rPr lang="en-US" sz="2400" spc="75" dirty="0">
                <a:latin typeface="Times New Roman" panose="02020603050405020304" pitchFamily="18" charset="0"/>
                <a:cs typeface="Times New Roman" panose="02020603050405020304" pitchFamily="18" charset="0"/>
              </a:rPr>
              <a:t>ongoing </a:t>
            </a:r>
            <a:r>
              <a:rPr lang="en-US" sz="2400" spc="-10" dirty="0">
                <a:latin typeface="Times New Roman" panose="02020603050405020304" pitchFamily="18" charset="0"/>
                <a:cs typeface="Times New Roman" panose="02020603050405020304" pitchFamily="18" charset="0"/>
              </a:rPr>
              <a:t>digital</a:t>
            </a:r>
            <a:r>
              <a:rPr lang="en-US" sz="2400" spc="-305" dirty="0">
                <a:latin typeface="Times New Roman" panose="02020603050405020304" pitchFamily="18" charset="0"/>
                <a:cs typeface="Times New Roman" panose="02020603050405020304" pitchFamily="18" charset="0"/>
              </a:rPr>
              <a:t> </a:t>
            </a:r>
            <a:r>
              <a:rPr lang="en-US" sz="2400" spc="50" dirty="0">
                <a:latin typeface="Times New Roman" panose="02020603050405020304" pitchFamily="18" charset="0"/>
                <a:cs typeface="Times New Roman" panose="02020603050405020304" pitchFamily="18" charset="0"/>
              </a:rPr>
              <a:t>redesign</a:t>
            </a:r>
          </a:p>
          <a:p>
            <a:pPr marL="12065" indent="0" algn="just">
              <a:buNone/>
              <a:tabLst>
                <a:tab pos="151765" algn="l"/>
              </a:tabLst>
            </a:pPr>
            <a:endParaRPr lang="en-US" sz="2400" dirty="0">
              <a:latin typeface="Times New Roman" panose="02020603050405020304" pitchFamily="18" charset="0"/>
              <a:cs typeface="Times New Roman" panose="02020603050405020304" pitchFamily="18" charset="0"/>
            </a:endParaRPr>
          </a:p>
          <a:p>
            <a:pPr algn="just">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1DC4591-E26D-4533-AEB0-7AA8AB5EE77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74</a:t>
            </a:fld>
            <a:endParaRPr lang="en-US" dirty="0"/>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buNone/>
              <a:defRPr/>
            </a:pPr>
            <a:r>
              <a:rPr lang="en-US" sz="2800" b="1" dirty="0"/>
              <a:t>                        </a:t>
            </a:r>
            <a:r>
              <a:rPr lang="en-US" sz="2400" dirty="0"/>
              <a:t>Digital Strategies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763000" cy="5105400"/>
          </a:xfrm>
        </p:spPr>
        <p:txBody>
          <a:bodyPr>
            <a:normAutofit/>
          </a:bodyPr>
          <a:lstStyle/>
          <a:p>
            <a:pPr algn="just"/>
            <a:r>
              <a:rPr lang="en-US" sz="2200" dirty="0">
                <a:latin typeface="Times New Roman" panose="02020603050405020304" pitchFamily="18" charset="0"/>
                <a:cs typeface="Times New Roman" panose="02020603050405020304" pitchFamily="18" charset="0"/>
              </a:rPr>
              <a:t>Return on investment (</a:t>
            </a:r>
            <a:r>
              <a:rPr lang="en-US" sz="2200" b="1" dirty="0">
                <a:latin typeface="Times New Roman" panose="02020603050405020304" pitchFamily="18" charset="0"/>
                <a:cs typeface="Times New Roman" panose="02020603050405020304" pitchFamily="18" charset="0"/>
              </a:rPr>
              <a:t>ROI</a:t>
            </a:r>
            <a:r>
              <a:rPr lang="en-US" sz="2200" dirty="0">
                <a:latin typeface="Times New Roman" panose="02020603050405020304" pitchFamily="18" charset="0"/>
                <a:cs typeface="Times New Roman" panose="02020603050405020304" pitchFamily="18" charset="0"/>
              </a:rPr>
              <a:t>) is an important part of </a:t>
            </a:r>
            <a:r>
              <a:rPr lang="en-US" sz="2200" b="1" dirty="0">
                <a:latin typeface="Times New Roman" panose="02020603050405020304" pitchFamily="18" charset="0"/>
                <a:cs typeface="Times New Roman" panose="02020603050405020304" pitchFamily="18" charset="0"/>
              </a:rPr>
              <a:t>digital marketing</a:t>
            </a:r>
            <a:r>
              <a:rPr lang="en-US" sz="2200" dirty="0">
                <a:latin typeface="Times New Roman" panose="02020603050405020304" pitchFamily="18" charset="0"/>
                <a:cs typeface="Times New Roman" panose="02020603050405020304" pitchFamily="18" charset="0"/>
              </a:rPr>
              <a:t> (and really, almost every part of </a:t>
            </a:r>
            <a:r>
              <a:rPr lang="en-US" sz="2200" b="1" dirty="0">
                <a:latin typeface="Times New Roman" panose="02020603050405020304" pitchFamily="18" charset="0"/>
                <a:cs typeface="Times New Roman" panose="02020603050405020304" pitchFamily="18" charset="0"/>
              </a:rPr>
              <a:t>marketing</a:t>
            </a:r>
            <a:r>
              <a:rPr lang="en-US" sz="2200" dirty="0">
                <a:latin typeface="Times New Roman" panose="02020603050405020304" pitchFamily="18" charset="0"/>
                <a:cs typeface="Times New Roman" panose="02020603050405020304" pitchFamily="18" charset="0"/>
              </a:rPr>
              <a:t>)—it tells you whether you're getting your money's worth from your </a:t>
            </a:r>
            <a:r>
              <a:rPr lang="en-US" sz="2200" b="1" dirty="0">
                <a:latin typeface="Times New Roman" panose="02020603050405020304" pitchFamily="18" charset="0"/>
                <a:cs typeface="Times New Roman" panose="02020603050405020304" pitchFamily="18" charset="0"/>
              </a:rPr>
              <a:t>marketing</a:t>
            </a:r>
            <a:r>
              <a:rPr lang="en-US" sz="2200" dirty="0">
                <a:latin typeface="Times New Roman" panose="02020603050405020304" pitchFamily="18" charset="0"/>
                <a:cs typeface="Times New Roman" panose="02020603050405020304" pitchFamily="18" charset="0"/>
              </a:rPr>
              <a:t> campaigns.</a:t>
            </a:r>
          </a:p>
          <a:p>
            <a:pPr algn="just"/>
            <a:r>
              <a:rPr lang="en-US" sz="2200" dirty="0">
                <a:latin typeface="Times New Roman" panose="02020603050405020304" pitchFamily="18" charset="0"/>
                <a:cs typeface="Times New Roman" panose="02020603050405020304" pitchFamily="18" charset="0"/>
              </a:rPr>
              <a:t>Marketing ROI is the practice of attributing profit and revenue growth to the impact of marketing initiatives.</a:t>
            </a:r>
          </a:p>
          <a:p>
            <a:pPr algn="just"/>
            <a:r>
              <a:rPr lang="en-US" sz="2200" dirty="0">
                <a:latin typeface="Times New Roman" panose="02020603050405020304" pitchFamily="18" charset="0"/>
                <a:cs typeface="Times New Roman" panose="02020603050405020304" pitchFamily="18" charset="0"/>
              </a:rPr>
              <a:t> By calculating return on marketing investment, organizations can measure the degree to which marketing efforts contribute to revenue growth. Typically, marketing ROI is used to justify marketing spend and budget allocation for ongoing and future campaigns and initiatives.</a:t>
            </a:r>
          </a:p>
          <a:p>
            <a:pPr>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algn="ctr">
              <a:buNone/>
            </a:pPr>
            <a:r>
              <a:rPr lang="en-US" sz="2200" b="1" dirty="0">
                <a:latin typeface="Times New Roman" panose="02020603050405020304" pitchFamily="18" charset="0"/>
                <a:cs typeface="Times New Roman" panose="02020603050405020304" pitchFamily="18" charset="0"/>
                <a:hlinkClick r:id="rId3"/>
              </a:rPr>
              <a:t> https://www.youtube.com/watch?v=cT42N8scarQ</a:t>
            </a:r>
            <a:endParaRPr lang="en-US" sz="2200" b="1" dirty="0">
              <a:latin typeface="Times New Roman" panose="02020603050405020304" pitchFamily="18" charset="0"/>
              <a:cs typeface="Times New Roman" panose="02020603050405020304" pitchFamily="18" charset="0"/>
            </a:endParaRPr>
          </a:p>
          <a:p>
            <a:pPr>
              <a:buNone/>
            </a:pPr>
            <a:endParaRPr lang="en-US" sz="1800" b="1" dirty="0"/>
          </a:p>
          <a:p>
            <a:pPr>
              <a:buNone/>
            </a:pPr>
            <a:r>
              <a:rPr lang="en-US" sz="1800" b="1" dirty="0"/>
              <a:t>       </a:t>
            </a:r>
            <a:endParaRPr lang="en-US" sz="1800" dirty="0"/>
          </a:p>
          <a:p>
            <a:pPr algn="just">
              <a:buNone/>
            </a:pPr>
            <a:endParaRPr lang="en-US" sz="1900" dirty="0"/>
          </a:p>
          <a:p>
            <a:pPr>
              <a:buNone/>
            </a:pPr>
            <a:endParaRPr lang="en-US" dirty="0"/>
          </a:p>
        </p:txBody>
      </p:sp>
      <p:sp>
        <p:nvSpPr>
          <p:cNvPr id="4" name="Date Placeholder 3"/>
          <p:cNvSpPr>
            <a:spLocks noGrp="1"/>
          </p:cNvSpPr>
          <p:nvPr>
            <p:ph type="dt" sz="half" idx="10"/>
          </p:nvPr>
        </p:nvSpPr>
        <p:spPr/>
        <p:txBody>
          <a:bodyPr/>
          <a:lstStyle/>
          <a:p>
            <a:fld id="{23A26E0C-9826-421B-A541-D72D16E95C6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ROI of Digital Strategies(CO4)</a:t>
            </a:r>
            <a:endParaRPr kumimoji="0" lang="en-US" sz="2400" i="0" u="none" strike="noStrike" kern="1200" cap="none" spc="0" normalizeH="0" baseline="0" noProof="0" dirty="0">
              <a:ln>
                <a:noFill/>
              </a:ln>
              <a:solidFill>
                <a:schemeClr val="dk1"/>
              </a:solidFill>
              <a:effectLst/>
              <a:uLnTx/>
              <a:uFillTx/>
            </a:endParaRPr>
          </a:p>
        </p:txBody>
      </p:sp>
      <p:pic>
        <p:nvPicPr>
          <p:cNvPr id="9" name="Picture 2" descr="NIET, Greater Noida: Cutoff, Placements, Courses, Fees, Admission 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71599"/>
            <a:ext cx="8058150" cy="5486400"/>
          </a:xfrm>
        </p:spPr>
        <p:txBody>
          <a:bodyPr>
            <a:normAutofit/>
          </a:bodyPr>
          <a:lstStyle/>
          <a:p>
            <a:pPr algn="just"/>
            <a:r>
              <a:rPr lang="en-US" sz="2400" dirty="0">
                <a:latin typeface="Times New Roman" panose="02020603050405020304" pitchFamily="18" charset="0"/>
                <a:cs typeface="Times New Roman" panose="02020603050405020304" pitchFamily="18" charset="0"/>
              </a:rPr>
              <a:t>To understand what the ROI is, we need to understand what the goals or aims of the company are, what they wish to get from a digital marketing campaign and then measure these goals. For this we need to look at the Key Performance Indicators (KPIs) and the goals for each one.</a:t>
            </a:r>
          </a:p>
          <a:p>
            <a:pPr algn="just"/>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Your digital marketing’s ROI is a measurement of your online marketing campaign’s profits or losses, which you calculate with the following formula: (net profit / total digital marketing costs) x 100.</a:t>
            </a:r>
          </a:p>
          <a:p>
            <a:pPr>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39F463F-D372-427E-AC23-5E7DB4B67489}"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latin typeface="Times New Roman" panose="02020603050405020304" pitchFamily="18" charset="0"/>
                <a:cs typeface="Times New Roman" panose="02020603050405020304" pitchFamily="18" charset="0"/>
              </a:rPr>
              <a:t>ROI of Digital Strategies(CO4)</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153400" cy="5486400"/>
          </a:xfrm>
        </p:spPr>
        <p:txBody>
          <a:bodyPr>
            <a:normAutofit/>
          </a:bodyPr>
          <a:lstStyle/>
          <a:p>
            <a:r>
              <a:rPr lang="en-US" sz="2200" dirty="0">
                <a:latin typeface="Times New Roman" panose="02020603050405020304" pitchFamily="18" charset="0"/>
                <a:cs typeface="Times New Roman" panose="02020603050405020304" pitchFamily="18" charset="0"/>
              </a:rPr>
              <a:t>Measuring your online marketing ROI helps you determine the effectiveness of your strategies.</a:t>
            </a:r>
          </a:p>
          <a:p>
            <a:r>
              <a:rPr lang="en-US" sz="2200" b="1" dirty="0">
                <a:latin typeface="Times New Roman" panose="02020603050405020304" pitchFamily="18" charset="0"/>
                <a:cs typeface="Times New Roman" panose="02020603050405020304" pitchFamily="18" charset="0"/>
              </a:rPr>
              <a:t>The fundamental formula for calculating your digital marketing ROI is:</a:t>
            </a:r>
          </a:p>
          <a:p>
            <a:r>
              <a:rPr lang="en-US" sz="2200" b="1" i="1" dirty="0">
                <a:latin typeface="Times New Roman" panose="02020603050405020304" pitchFamily="18" charset="0"/>
                <a:cs typeface="Times New Roman" panose="02020603050405020304" pitchFamily="18" charset="0"/>
              </a:rPr>
              <a:t>ROI = (Gains from investment - cost of investment)/(cost of investment) × 100%</a:t>
            </a:r>
            <a:endParaRPr lang="en-US" sz="2200" b="1" dirty="0">
              <a:latin typeface="Times New Roman" panose="02020603050405020304" pitchFamily="18" charset="0"/>
              <a:cs typeface="Times New Roman" panose="02020603050405020304" pitchFamily="18" charset="0"/>
            </a:endParaRPr>
          </a:p>
          <a:p>
            <a:pP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6ADA402-CB0A-46FA-A21F-BDB3B06DC93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latin typeface="Times New Roman" panose="02020603050405020304" pitchFamily="18" charset="0"/>
                <a:cs typeface="Times New Roman" panose="02020603050405020304" pitchFamily="18" charset="0"/>
              </a:rPr>
              <a:t>ROI of Digital Strategies(CO4)</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3429000"/>
          </a:xfrm>
        </p:spPr>
        <p:txBody>
          <a:bodyPr>
            <a:noAutofit/>
          </a:bodyPr>
          <a:lstStyle/>
          <a:p>
            <a:pPr>
              <a:buNone/>
            </a:pPr>
            <a:r>
              <a:rPr lang="en-US" sz="2200" dirty="0">
                <a:latin typeface="Times New Roman" panose="02020603050405020304" pitchFamily="18" charset="0"/>
                <a:cs typeface="Times New Roman" panose="02020603050405020304" pitchFamily="18" charset="0"/>
              </a:rPr>
              <a:t>    Here are some types of key performance indicators:</a:t>
            </a:r>
          </a:p>
          <a:p>
            <a:pPr algn="just">
              <a:buNone/>
            </a:pPr>
            <a:endParaRPr lang="en-US" sz="2200" b="1" dirty="0">
              <a:latin typeface="Times New Roman" panose="02020603050405020304" pitchFamily="18" charset="0"/>
              <a:cs typeface="Times New Roman" panose="02020603050405020304" pitchFamily="18" charset="0"/>
            </a:endParaRPr>
          </a:p>
          <a:p>
            <a:pPr lvl="0" algn="just"/>
            <a:r>
              <a:rPr lang="en-US" sz="2200" dirty="0">
                <a:latin typeface="Times New Roman" panose="02020603050405020304" pitchFamily="18" charset="0"/>
                <a:cs typeface="Times New Roman" panose="02020603050405020304" pitchFamily="18" charset="0"/>
              </a:rPr>
              <a:t>General Performance – Traffic, leads, Reach.</a:t>
            </a:r>
          </a:p>
          <a:p>
            <a:pPr marL="0" lvl="0" indent="0" algn="just">
              <a:buNone/>
            </a:pPr>
            <a:endParaRPr lang="en-US" sz="2200" dirty="0">
              <a:latin typeface="Times New Roman" panose="02020603050405020304" pitchFamily="18" charset="0"/>
              <a:cs typeface="Times New Roman" panose="02020603050405020304" pitchFamily="18" charset="0"/>
            </a:endParaRPr>
          </a:p>
          <a:p>
            <a:pPr lvl="0" algn="just"/>
            <a:r>
              <a:rPr lang="en-US" sz="2200" dirty="0">
                <a:latin typeface="Times New Roman" panose="02020603050405020304" pitchFamily="18" charset="0"/>
                <a:cs typeface="Times New Roman" panose="02020603050405020304" pitchFamily="18" charset="0"/>
              </a:rPr>
              <a:t>Channel Based – Website, blog, social networks, search engines.</a:t>
            </a:r>
          </a:p>
          <a:p>
            <a:pPr marL="0" lvl="0" indent="0" algn="just">
              <a:buNone/>
            </a:pPr>
            <a:endParaRPr lang="en-US" sz="2200" dirty="0">
              <a:latin typeface="Times New Roman" panose="02020603050405020304" pitchFamily="18" charset="0"/>
              <a:cs typeface="Times New Roman" panose="02020603050405020304" pitchFamily="18" charset="0"/>
            </a:endParaRPr>
          </a:p>
          <a:p>
            <a:pPr lvl="0" algn="just"/>
            <a:r>
              <a:rPr lang="en-US" sz="2200" dirty="0">
                <a:latin typeface="Times New Roman" panose="02020603050405020304" pitchFamily="18" charset="0"/>
                <a:cs typeface="Times New Roman" panose="02020603050405020304" pitchFamily="18" charset="0"/>
              </a:rPr>
              <a:t>Source based performance – Direct traffic, Organic search, referrals, email, PPC.</a:t>
            </a:r>
          </a:p>
          <a:p>
            <a:pPr marL="0" lvl="0" indent="0" algn="just">
              <a:buNone/>
            </a:pPr>
            <a:endParaRPr lang="en-US" sz="2200" dirty="0">
              <a:latin typeface="Times New Roman" panose="02020603050405020304" pitchFamily="18" charset="0"/>
              <a:cs typeface="Times New Roman" panose="02020603050405020304" pitchFamily="18" charset="0"/>
            </a:endParaRPr>
          </a:p>
          <a:p>
            <a:pPr lvl="0" algn="just"/>
            <a:r>
              <a:rPr lang="en-US" sz="2200" dirty="0">
                <a:latin typeface="Times New Roman" panose="02020603050405020304" pitchFamily="18" charset="0"/>
                <a:cs typeface="Times New Roman" panose="02020603050405020304" pitchFamily="18" charset="0"/>
              </a:rPr>
              <a:t>Campaign based performance – Lead generation, click through, conversions, conversion rates.</a:t>
            </a:r>
          </a:p>
          <a:p>
            <a:pPr marL="0" lvl="0" indent="0" algn="just">
              <a:buNone/>
            </a:pPr>
            <a:endParaRPr lang="en-US" sz="2200" dirty="0">
              <a:latin typeface="Times New Roman" panose="02020603050405020304" pitchFamily="18" charset="0"/>
              <a:cs typeface="Times New Roman" panose="02020603050405020304" pitchFamily="18" charset="0"/>
            </a:endParaRPr>
          </a:p>
          <a:p>
            <a:pPr lvl="0" algn="just"/>
            <a:r>
              <a:rPr lang="en-US" sz="2200" dirty="0">
                <a:latin typeface="Times New Roman" panose="02020603050405020304" pitchFamily="18" charset="0"/>
                <a:cs typeface="Times New Roman" panose="02020603050405020304" pitchFamily="18" charset="0"/>
              </a:rPr>
              <a:t>Setting realistic and measurable goals.</a:t>
            </a:r>
          </a:p>
          <a:p>
            <a:pPr>
              <a:buNone/>
            </a:pPr>
            <a:endParaRPr lang="en-US" sz="2200" u="sng" dirty="0">
              <a:latin typeface="Times New Roman" panose="02020603050405020304" pitchFamily="18" charset="0"/>
              <a:cs typeface="Times New Roman" panose="02020603050405020304" pitchFamily="18" charset="0"/>
            </a:endParaRPr>
          </a:p>
          <a:p>
            <a:pPr>
              <a:buNone/>
            </a:pPr>
            <a:r>
              <a:rPr lang="en-US" sz="2200" dirty="0">
                <a:latin typeface="Times New Roman" panose="02020603050405020304" pitchFamily="18" charset="0"/>
                <a:cs typeface="Times New Roman" panose="02020603050405020304" pitchFamily="18" charset="0"/>
              </a:rPr>
              <a:t>   </a:t>
            </a:r>
          </a:p>
          <a:p>
            <a:pPr>
              <a:buNone/>
            </a:pPr>
            <a:r>
              <a:rPr lang="en-US" sz="2200"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a:buNone/>
            </a:pPr>
            <a:endParaRPr lang="en-US" sz="2200" b="1" dirty="0">
              <a:latin typeface="Times New Roman" panose="02020603050405020304" pitchFamily="18" charset="0"/>
              <a:cs typeface="Times New Roman" panose="02020603050405020304" pitchFamily="18" charset="0"/>
            </a:endParaRPr>
          </a:p>
          <a:p>
            <a:pPr>
              <a:buNone/>
            </a:pPr>
            <a:r>
              <a:rPr lang="en-US"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lgn="just">
              <a:buNone/>
            </a:pPr>
            <a:endParaRPr lang="en-US" sz="2200" dirty="0">
              <a:latin typeface="Times New Roman" panose="02020603050405020304" pitchFamily="18" charset="0"/>
              <a:cs typeface="Times New Roman" panose="02020603050405020304" pitchFamily="18" charset="0"/>
            </a:endParaRPr>
          </a:p>
          <a:p>
            <a:pP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AADA696-6D41-4435-8B99-EF6463051C0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a:t>ROI of Digital Strategies(CO4)</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4267200"/>
          </a:xfrm>
        </p:spPr>
        <p:txBody>
          <a:bodyPr>
            <a:normAutofit fontScale="77500" lnSpcReduction="20000"/>
          </a:bodyPr>
          <a:lstStyle/>
          <a:p>
            <a:pPr algn="just">
              <a:buNone/>
            </a:pPr>
            <a:r>
              <a:rPr lang="en-US" sz="2600" b="1" dirty="0">
                <a:latin typeface="Times New Roman" panose="02020603050405020304" pitchFamily="18" charset="0"/>
                <a:cs typeface="Times New Roman" panose="02020603050405020304" pitchFamily="18" charset="0"/>
              </a:rPr>
              <a:t>1. Google Analytics: Content ROI </a:t>
            </a:r>
          </a:p>
          <a:p>
            <a:pPr marL="0" indent="0" algn="just">
              <a:buNone/>
            </a:pPr>
            <a:r>
              <a:rPr lang="en-US" sz="2600" dirty="0">
                <a:latin typeface="Times New Roman" panose="02020603050405020304" pitchFamily="18" charset="0"/>
                <a:cs typeface="Times New Roman" panose="02020603050405020304" pitchFamily="18" charset="0"/>
              </a:rPr>
              <a:t>If you run a website, Google Analytics is simply a must-have tool. It helps you to track every source of traffic to your website pages. Some important metrics you get from your Google Analytics dashboard are:</a:t>
            </a:r>
          </a:p>
          <a:p>
            <a:pPr algn="just"/>
            <a:r>
              <a:rPr lang="en-US" sz="2600" dirty="0">
                <a:latin typeface="Times New Roman" panose="02020603050405020304" pitchFamily="18" charset="0"/>
                <a:cs typeface="Times New Roman" panose="02020603050405020304" pitchFamily="18" charset="0"/>
              </a:rPr>
              <a:t>Page views</a:t>
            </a:r>
          </a:p>
          <a:p>
            <a:pPr algn="just"/>
            <a:r>
              <a:rPr lang="en-US" sz="2600" dirty="0">
                <a:latin typeface="Times New Roman" panose="02020603050405020304" pitchFamily="18" charset="0"/>
                <a:cs typeface="Times New Roman" panose="02020603050405020304" pitchFamily="18" charset="0"/>
              </a:rPr>
              <a:t>Bounce rates</a:t>
            </a:r>
          </a:p>
          <a:p>
            <a:pPr algn="just"/>
            <a:r>
              <a:rPr lang="en-US" sz="2600" dirty="0">
                <a:latin typeface="Times New Roman" panose="02020603050405020304" pitchFamily="18" charset="0"/>
                <a:cs typeface="Times New Roman" panose="02020603050405020304" pitchFamily="18" charset="0"/>
              </a:rPr>
              <a:t>Visitors location</a:t>
            </a:r>
          </a:p>
          <a:p>
            <a:pPr algn="just"/>
            <a:r>
              <a:rPr lang="en-US" sz="2600" dirty="0">
                <a:latin typeface="Times New Roman" panose="02020603050405020304" pitchFamily="18" charset="0"/>
                <a:cs typeface="Times New Roman" panose="02020603050405020304" pitchFamily="18" charset="0"/>
              </a:rPr>
              <a:t>Source of traffic</a:t>
            </a:r>
          </a:p>
          <a:p>
            <a:pPr marL="0" indent="0" algn="just">
              <a:buNone/>
            </a:pPr>
            <a:r>
              <a:rPr lang="en-US" sz="2600" dirty="0">
                <a:latin typeface="Times New Roman" panose="02020603050405020304" pitchFamily="18" charset="0"/>
                <a:cs typeface="Times New Roman" panose="02020603050405020304" pitchFamily="18" charset="0"/>
                <a:hlinkClick r:id="rId2"/>
              </a:rPr>
              <a:t>https://www.youtube.com/watch?v=mreOWm3e9lg</a:t>
            </a:r>
            <a:endParaRPr lang="en-US" sz="2600" dirty="0">
              <a:latin typeface="Times New Roman" panose="02020603050405020304" pitchFamily="18" charset="0"/>
              <a:cs typeface="Times New Roman" panose="02020603050405020304" pitchFamily="18" charset="0"/>
            </a:endParaRPr>
          </a:p>
          <a:p>
            <a:pPr marL="0" indent="0" algn="just">
              <a:buNone/>
            </a:pPr>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2. </a:t>
            </a:r>
            <a:r>
              <a:rPr lang="en-US" sz="2600" b="1" dirty="0" err="1">
                <a:latin typeface="Times New Roman" panose="02020603050405020304" pitchFamily="18" charset="0"/>
                <a:cs typeface="Times New Roman" panose="02020603050405020304" pitchFamily="18" charset="0"/>
              </a:rPr>
              <a:t>Cyfe</a:t>
            </a:r>
            <a:endParaRPr lang="en-US" sz="2600" b="1"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This is another tool that helps you to prove your digital marketing ROI across various marketing channels: Advertising, Blogging, Email, Sales &amp; Finance, SEO and Social media</a:t>
            </a:r>
          </a:p>
          <a:p>
            <a:pPr marL="0" indent="0">
              <a:buNone/>
            </a:pPr>
            <a:endParaRPr lang="en-US" dirty="0"/>
          </a:p>
        </p:txBody>
      </p:sp>
      <p:sp>
        <p:nvSpPr>
          <p:cNvPr id="4" name="Date Placeholder 3"/>
          <p:cNvSpPr>
            <a:spLocks noGrp="1"/>
          </p:cNvSpPr>
          <p:nvPr>
            <p:ph type="dt" sz="half" idx="10"/>
          </p:nvPr>
        </p:nvSpPr>
        <p:spPr/>
        <p:txBody>
          <a:bodyPr/>
          <a:lstStyle/>
          <a:p>
            <a:fld id="{165C6E1B-F125-4DEB-B67D-672D6F499E0B}"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79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Tools for measuring ROI (CO4)</a:t>
            </a: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B04CD3-2798-4778-8327-AFC000FCA8C8}"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a:t>
            </a:fld>
            <a:endParaRPr lang="en-US"/>
          </a:p>
        </p:txBody>
      </p:sp>
      <p:sp>
        <p:nvSpPr>
          <p:cNvPr id="7" name="Title 1"/>
          <p:cNvSpPr txBox="1"/>
          <p:nvPr/>
        </p:nvSpPr>
        <p:spPr>
          <a:xfrm>
            <a:off x="1524000" y="1"/>
            <a:ext cx="7620000" cy="74612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noProof="0" dirty="0"/>
              <a:t>Applications in </a:t>
            </a:r>
            <a:r>
              <a:rPr lang="en-US" sz="2400" dirty="0"/>
              <a:t>B Tech</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990600"/>
            <a:ext cx="8229600" cy="5257800"/>
          </a:xfrm>
        </p:spPr>
        <p:txBody>
          <a:bodyPr>
            <a:normAutofit fontScale="77500" lnSpcReduction="20000"/>
          </a:bodyPr>
          <a:lstStyle/>
          <a:p>
            <a:pPr algn="just"/>
            <a:r>
              <a:rPr lang="en-US" sz="2500" dirty="0">
                <a:latin typeface="Times New Roman" panose="02020603050405020304" pitchFamily="18" charset="0"/>
                <a:cs typeface="Times New Roman" panose="02020603050405020304" pitchFamily="18" charset="0"/>
              </a:rPr>
              <a:t>The popularity amongst students from BTECH/MTECH for Digital Marketing is due to the far-reaching benefits that digital marketing provides; This is the main reason that most students from engineering backgrounds are opting for a Digital Marketing career. </a:t>
            </a:r>
          </a:p>
          <a:p>
            <a:pPr algn="just"/>
            <a:endParaRPr lang="en-US" sz="2500" dirty="0">
              <a:latin typeface="Times New Roman" panose="02020603050405020304" pitchFamily="18" charset="0"/>
              <a:cs typeface="Times New Roman" panose="02020603050405020304" pitchFamily="18" charset="0"/>
            </a:endParaRPr>
          </a:p>
          <a:p>
            <a:pPr algn="just"/>
            <a:r>
              <a:rPr lang="en-IN" sz="2400" b="1" dirty="0"/>
              <a:t> </a:t>
            </a:r>
            <a:r>
              <a:rPr lang="en-IN" sz="2400" b="1" dirty="0">
                <a:latin typeface="Times New Roman" panose="02020603050405020304" pitchFamily="18" charset="0"/>
                <a:cs typeface="Times New Roman" panose="02020603050405020304" pitchFamily="18" charset="0"/>
              </a:rPr>
              <a:t>Room for Innovation</a:t>
            </a:r>
          </a:p>
          <a:p>
            <a:pPr algn="just"/>
            <a:r>
              <a:rPr lang="en-IN" sz="2400" b="1" dirty="0">
                <a:latin typeface="Times New Roman" panose="02020603050405020304" pitchFamily="18" charset="0"/>
                <a:cs typeface="Times New Roman" panose="02020603050405020304" pitchFamily="18" charset="0"/>
              </a:rPr>
              <a:t> Great Pay Scale</a:t>
            </a:r>
          </a:p>
          <a:p>
            <a:pPr algn="just"/>
            <a:r>
              <a:rPr lang="en-IN" sz="2400" b="1" dirty="0">
                <a:latin typeface="Times New Roman" panose="02020603050405020304" pitchFamily="18" charset="0"/>
                <a:cs typeface="Times New Roman" panose="02020603050405020304" pitchFamily="18" charset="0"/>
              </a:rPr>
              <a:t> Demonstrating Problem Solving Abilities</a:t>
            </a:r>
          </a:p>
          <a:p>
            <a:pPr algn="just"/>
            <a:r>
              <a:rPr lang="en-IN" sz="2400" b="1" dirty="0">
                <a:latin typeface="Times New Roman" panose="02020603050405020304" pitchFamily="18" charset="0"/>
                <a:cs typeface="Times New Roman" panose="02020603050405020304" pitchFamily="18" charset="0"/>
              </a:rPr>
              <a:t> Job Stability</a:t>
            </a:r>
          </a:p>
          <a:p>
            <a:pPr algn="just"/>
            <a:r>
              <a:rPr lang="en-IN" sz="2400" b="1" dirty="0">
                <a:latin typeface="Times New Roman" panose="02020603050405020304" pitchFamily="18" charset="0"/>
                <a:cs typeface="Times New Roman" panose="02020603050405020304" pitchFamily="18" charset="0"/>
              </a:rPr>
              <a:t> Career Growth</a:t>
            </a:r>
          </a:p>
          <a:p>
            <a:pPr algn="just"/>
            <a:r>
              <a:rPr lang="en-US" sz="2400" dirty="0">
                <a:latin typeface="Times New Roman" panose="02020603050405020304" pitchFamily="18" charset="0"/>
                <a:cs typeface="Times New Roman" panose="02020603050405020304" pitchFamily="18" charset="0"/>
              </a:rPr>
              <a:t>This, in turn, has created many new opportunities for companies to expand their business and has created tremendous employment opportunities across sectors. </a:t>
            </a:r>
          </a:p>
          <a:p>
            <a:pPr algn="just"/>
            <a:r>
              <a:rPr lang="en-US" sz="2400" dirty="0"/>
              <a:t>As one of the most recently emergent fields, digital marketing has shown immense promise in a relatively small window of time. Combining social media’s benefits and IT soft skills, digital marketers have revolutionized industrial trade and commerce. The broad base and direct interpersonal reach that digital marketing after </a:t>
            </a:r>
            <a:r>
              <a:rPr lang="en-US" sz="2400" dirty="0" err="1"/>
              <a:t>Btech</a:t>
            </a:r>
            <a:r>
              <a:rPr lang="en-US" sz="2400" dirty="0"/>
              <a:t> establishes with its prospective consumer make it one of the most viable and successful marketing modes.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534400" cy="4058292"/>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Social media marketing ROI</a:t>
            </a:r>
          </a:p>
          <a:p>
            <a:pPr marL="0" indent="0" algn="just">
              <a:buNone/>
            </a:pPr>
            <a:r>
              <a:rPr lang="en-US" sz="2000" b="1" dirty="0">
                <a:latin typeface="Times New Roman" panose="02020603050405020304" pitchFamily="18" charset="0"/>
                <a:cs typeface="Times New Roman" panose="02020603050405020304" pitchFamily="18" charset="0"/>
              </a:rPr>
              <a:t>3. Hootsuite</a:t>
            </a:r>
          </a:p>
          <a:p>
            <a:pPr algn="just"/>
            <a:r>
              <a:rPr lang="en-US" sz="2000" dirty="0">
                <a:latin typeface="Times New Roman" panose="02020603050405020304" pitchFamily="18" charset="0"/>
                <a:cs typeface="Times New Roman" panose="02020603050405020304" pitchFamily="18" charset="0"/>
              </a:rPr>
              <a:t>In most cases, a business will maintain a presence in many social media platforms. It can be tedious to track your results on these social media channels individually.</a:t>
            </a:r>
          </a:p>
          <a:p>
            <a:pPr marL="0" indent="0" algn="just">
              <a:buNone/>
            </a:pPr>
            <a:r>
              <a:rPr lang="en-US" sz="2000" b="1" dirty="0">
                <a:latin typeface="Times New Roman" panose="02020603050405020304" pitchFamily="18" charset="0"/>
                <a:cs typeface="Times New Roman" panose="02020603050405020304" pitchFamily="18" charset="0"/>
              </a:rPr>
              <a:t>4. </a:t>
            </a:r>
            <a:r>
              <a:rPr lang="en-US" sz="2000" b="1" dirty="0" err="1">
                <a:latin typeface="Times New Roman" panose="02020603050405020304" pitchFamily="18" charset="0"/>
                <a:cs typeface="Times New Roman" panose="02020603050405020304" pitchFamily="18" charset="0"/>
              </a:rPr>
              <a:t>Sproutsocial</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You can measure your social media metrics on this platform as well. Apart from creating goals on Google Analytics, you need to have the knowledge of your performance.</a:t>
            </a:r>
          </a:p>
          <a:p>
            <a:pPr marL="0" indent="0" algn="just">
              <a:buNone/>
            </a:pPr>
            <a:endParaRPr lang="en-US" sz="2000" dirty="0"/>
          </a:p>
          <a:p>
            <a:pPr algn="just">
              <a:buNone/>
            </a:pPr>
            <a:endParaRPr lang="en-US" sz="2000" dirty="0"/>
          </a:p>
        </p:txBody>
      </p:sp>
      <p:sp>
        <p:nvSpPr>
          <p:cNvPr id="4" name="Date Placeholder 3"/>
          <p:cNvSpPr>
            <a:spLocks noGrp="1"/>
          </p:cNvSpPr>
          <p:nvPr>
            <p:ph type="dt" sz="half" idx="10"/>
          </p:nvPr>
        </p:nvSpPr>
        <p:spPr/>
        <p:txBody>
          <a:bodyPr/>
          <a:lstStyle/>
          <a:p>
            <a:fld id="{098F8229-77F7-4D44-AFBC-2E0A21CA2C91}"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Tools for measuring ROI (CO4)</a:t>
            </a:r>
          </a:p>
        </p:txBody>
      </p:sp>
      <p:pic>
        <p:nvPicPr>
          <p:cNvPr id="9"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3810000"/>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Search Engine Marketing RPO</a:t>
            </a:r>
          </a:p>
          <a:p>
            <a:pPr algn="just"/>
            <a:r>
              <a:rPr lang="en-US" sz="2000" dirty="0">
                <a:latin typeface="Times New Roman" panose="02020603050405020304" pitchFamily="18" charset="0"/>
                <a:cs typeface="Times New Roman" panose="02020603050405020304" pitchFamily="18" charset="0"/>
              </a:rPr>
              <a:t>Gaining organic traffic from search engines to your website is crucial. Because it’s a targeted source of traffic with people searching keywords related to your service, this will certainly boost your digital marketing results.</a:t>
            </a:r>
          </a:p>
          <a:p>
            <a:pPr marL="0" indent="0" algn="just">
              <a:buNone/>
            </a:pPr>
            <a:r>
              <a:rPr lang="en-US" sz="2000" b="1" dirty="0">
                <a:latin typeface="Times New Roman" panose="02020603050405020304" pitchFamily="18" charset="0"/>
                <a:cs typeface="Times New Roman" panose="02020603050405020304" pitchFamily="18" charset="0"/>
              </a:rPr>
              <a:t>5. SEMrush</a:t>
            </a:r>
          </a:p>
          <a:p>
            <a:pPr algn="just"/>
            <a:r>
              <a:rPr lang="en-US" sz="2000" dirty="0">
                <a:latin typeface="Times New Roman" panose="02020603050405020304" pitchFamily="18" charset="0"/>
                <a:cs typeface="Times New Roman" panose="02020603050405020304" pitchFamily="18" charset="0"/>
              </a:rPr>
              <a:t>Apart from being one of the most popular keyword research tools today, you can also use </a:t>
            </a:r>
            <a:r>
              <a:rPr lang="en-US" sz="2000" u="sng" dirty="0">
                <a:latin typeface="Times New Roman" panose="02020603050405020304" pitchFamily="18" charset="0"/>
                <a:cs typeface="Times New Roman" panose="02020603050405020304" pitchFamily="18" charset="0"/>
              </a:rPr>
              <a:t>SEMrush</a:t>
            </a:r>
            <a:r>
              <a:rPr lang="en-US" sz="2000" dirty="0">
                <a:latin typeface="Times New Roman" panose="02020603050405020304" pitchFamily="18" charset="0"/>
                <a:cs typeface="Times New Roman" panose="02020603050405020304" pitchFamily="18" charset="0"/>
              </a:rPr>
              <a:t> to get insights from your organic traffic. With its Organic Traffic Insights tool, you can get details about the number of users who visit your website through search engines.</a:t>
            </a:r>
          </a:p>
          <a:p>
            <a:pPr marL="0" indent="0" algn="just">
              <a:buNone/>
            </a:pPr>
            <a:r>
              <a:rPr lang="en-US" sz="2000" b="1" dirty="0">
                <a:latin typeface="Times New Roman" panose="02020603050405020304" pitchFamily="18" charset="0"/>
                <a:cs typeface="Times New Roman" panose="02020603050405020304" pitchFamily="18" charset="0"/>
              </a:rPr>
              <a:t>6. Sleeknote</a:t>
            </a:r>
          </a:p>
          <a:p>
            <a:pPr algn="just"/>
            <a:r>
              <a:rPr lang="en-US" sz="2000" dirty="0">
                <a:latin typeface="Times New Roman" panose="02020603050405020304" pitchFamily="18" charset="0"/>
                <a:cs typeface="Times New Roman" panose="02020603050405020304" pitchFamily="18" charset="0"/>
              </a:rPr>
              <a:t>When you have the basic numbers about your email performance and your investment value, </a:t>
            </a:r>
            <a:r>
              <a:rPr lang="en-US" sz="2000" u="sng" dirty="0">
                <a:latin typeface="Times New Roman" panose="02020603050405020304" pitchFamily="18" charset="0"/>
                <a:cs typeface="Times New Roman" panose="02020603050405020304" pitchFamily="18" charset="0"/>
              </a:rPr>
              <a:t>Sleeknote</a:t>
            </a:r>
            <a:r>
              <a:rPr lang="en-US" sz="2000" dirty="0">
                <a:latin typeface="Times New Roman" panose="02020603050405020304" pitchFamily="18" charset="0"/>
                <a:cs typeface="Times New Roman" panose="02020603050405020304" pitchFamily="18" charset="0"/>
              </a:rPr>
              <a:t> can help you calculate important email results and your digital marketing ROI.</a:t>
            </a:r>
          </a:p>
          <a:p>
            <a:pPr marL="0" indent="0" algn="just">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p>
        </p:txBody>
      </p:sp>
      <p:sp>
        <p:nvSpPr>
          <p:cNvPr id="4" name="Date Placeholder 3"/>
          <p:cNvSpPr>
            <a:spLocks noGrp="1"/>
          </p:cNvSpPr>
          <p:nvPr>
            <p:ph type="dt" sz="half" idx="10"/>
          </p:nvPr>
        </p:nvSpPr>
        <p:spPr/>
        <p:txBody>
          <a:bodyPr/>
          <a:lstStyle/>
          <a:p>
            <a:fld id="{438C45AD-C75F-41BD-A6AD-1DC8F7CEDFF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buNone/>
            </a:pPr>
            <a:r>
              <a:rPr lang="en-US" sz="2400" b="1" dirty="0"/>
              <a:t> </a:t>
            </a:r>
            <a:r>
              <a:rPr lang="en-US" sz="2400" dirty="0"/>
              <a:t>Tools for measuring ROI (CO4)</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219200"/>
            <a:ext cx="7924800" cy="3886200"/>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Measuring against goals</a:t>
            </a:r>
          </a:p>
          <a:p>
            <a:pPr algn="just"/>
            <a:r>
              <a:rPr lang="en-US" sz="2200" dirty="0">
                <a:latin typeface="Times New Roman" panose="02020603050405020304" pitchFamily="18" charset="0"/>
                <a:cs typeface="Times New Roman" panose="02020603050405020304" pitchFamily="18" charset="0"/>
              </a:rPr>
              <a:t>The first step to understanding the cost effectiveness ratio of your digital marketing. If you’re paying a blogger to share a product testimonial and you only get 6 new followers from their efforts – that might seem like an expensive campaign metric </a:t>
            </a:r>
          </a:p>
          <a:p>
            <a:pPr algn="just"/>
            <a:r>
              <a:rPr lang="en-US" sz="2200" dirty="0">
                <a:latin typeface="Times New Roman" panose="02020603050405020304" pitchFamily="18" charset="0"/>
                <a:cs typeface="Times New Roman" panose="02020603050405020304" pitchFamily="18" charset="0"/>
              </a:rPr>
              <a:t>If your goal was more followers, but it might be a more valuable investment – new fans – than simply generating clicks which are a lower form of engagement. </a:t>
            </a:r>
          </a:p>
          <a:p>
            <a:pPr algn="just"/>
            <a:r>
              <a:rPr lang="en-US" sz="2200" dirty="0">
                <a:latin typeface="Times New Roman" panose="02020603050405020304" pitchFamily="18" charset="0"/>
                <a:cs typeface="Times New Roman" panose="02020603050405020304" pitchFamily="18" charset="0"/>
              </a:rPr>
              <a:t>Measuring cost-effectiveness will always depend on your goals and your results.</a:t>
            </a:r>
          </a:p>
        </p:txBody>
      </p:sp>
      <p:sp>
        <p:nvSpPr>
          <p:cNvPr id="4" name="Date Placeholder 3"/>
          <p:cNvSpPr>
            <a:spLocks noGrp="1"/>
          </p:cNvSpPr>
          <p:nvPr>
            <p:ph type="dt" sz="half" idx="10"/>
          </p:nvPr>
        </p:nvSpPr>
        <p:spPr/>
        <p:txBody>
          <a:bodyPr/>
          <a:lstStyle/>
          <a:p>
            <a:fld id="{5FF2BAAC-6357-472F-A703-4CE6016C68D6}"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82</a:t>
            </a:fld>
            <a:endParaRPr lang="en-US"/>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Evaluating Cost effectiveness of digital Strategies(CO4)</a:t>
            </a:r>
          </a:p>
          <a:p>
            <a:pPr algn="ctr"/>
            <a:endParaRPr lang="en-US" sz="24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458200" cy="3886200"/>
          </a:xfrm>
        </p:spPr>
        <p:txBody>
          <a:bodyPr>
            <a:normAutofit fontScale="85000" lnSpcReduction="10000"/>
          </a:bodyPr>
          <a:lstStyle/>
          <a:p>
            <a:pPr marL="0" indent="0" algn="just">
              <a:buNone/>
            </a:pPr>
            <a:r>
              <a:rPr lang="en-US" sz="2400" b="1" dirty="0">
                <a:latin typeface="Times New Roman" panose="02020603050405020304" pitchFamily="18" charset="0"/>
                <a:cs typeface="Times New Roman" panose="02020603050405020304" pitchFamily="18" charset="0"/>
              </a:rPr>
              <a:t>Understanding not all cost is monetary</a:t>
            </a:r>
          </a:p>
          <a:p>
            <a:pPr marL="0" indent="0" algn="just">
              <a:buNone/>
            </a:pP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While most people performing a cost-effectiveness analysis of their digital marketing efforts might simply try to understand campaign bottom-line dollars spent per impression, other businesses understand that the time it takes to brainstorm campaign concepts, create content, design digital advertising all have an inherent “cost” in the form of time or salary.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cost of marketing is beyond the money paid to a publisher to promote a piece or host an ad – don’t forget to factor in the “hidden” costs of creating digital marketing content.</a:t>
            </a:r>
          </a:p>
          <a:p>
            <a:pPr>
              <a:buNone/>
            </a:pPr>
            <a:r>
              <a:rPr lang="en-US" sz="2400" dirty="0">
                <a:latin typeface="Times New Roman" panose="02020603050405020304" pitchFamily="18" charset="0"/>
                <a:cs typeface="Times New Roman" panose="02020603050405020304" pitchFamily="18" charset="0"/>
              </a:rPr>
              <a:t>. </a:t>
            </a:r>
          </a:p>
          <a:p>
            <a:pPr>
              <a:buNone/>
            </a:pPr>
            <a:endParaRPr lang="en-US" sz="2000" dirty="0"/>
          </a:p>
          <a:p>
            <a:pPr>
              <a:buNone/>
            </a:pPr>
            <a:endParaRPr lang="en-US" sz="2000" u="sng" dirty="0"/>
          </a:p>
          <a:p>
            <a:pPr>
              <a:buNone/>
            </a:pPr>
            <a:endParaRPr lang="en-US" dirty="0"/>
          </a:p>
        </p:txBody>
      </p:sp>
      <p:sp>
        <p:nvSpPr>
          <p:cNvPr id="4" name="Date Placeholder 3"/>
          <p:cNvSpPr>
            <a:spLocks noGrp="1"/>
          </p:cNvSpPr>
          <p:nvPr>
            <p:ph type="dt" sz="half" idx="10"/>
          </p:nvPr>
        </p:nvSpPr>
        <p:spPr/>
        <p:txBody>
          <a:bodyPr/>
          <a:lstStyle/>
          <a:p>
            <a:fld id="{514199A8-1488-4F1A-9931-16C86B5780F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83</a:t>
            </a:fld>
            <a:endParaRPr lang="en-US"/>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Evaluating Cost effectiveness of digital Strategies(CO4)</a:t>
            </a:r>
          </a:p>
          <a:p>
            <a:pPr algn="ctr"/>
            <a:endParaRPr lang="en-US" sz="24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19587"/>
            <a:ext cx="8686800" cy="3528613"/>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Use a cost-benefit analysis template</a:t>
            </a:r>
          </a:p>
          <a:p>
            <a:pPr marL="0" indent="0" algn="just">
              <a:buNone/>
            </a:pPr>
            <a:endParaRPr lang="en-US" sz="22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Whether it’s an old-fashioned worksheet or a high-end software, strategizing the cost-benefit of a project before it’s ever launched can help you strategize the most cost-effective concepts to begin with.</a:t>
            </a:r>
          </a:p>
          <a:p>
            <a:pPr marL="0" indent="0" algn="just">
              <a:buNone/>
            </a:pP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Using a cost-benefit analysis spreadsheet or software helps you understand the strengths, weaknesses, and alternatives for your idea, which makes it easier to calculate the risks and possible ROI.</a:t>
            </a:r>
          </a:p>
        </p:txBody>
      </p:sp>
      <p:sp>
        <p:nvSpPr>
          <p:cNvPr id="4" name="Date Placeholder 3"/>
          <p:cNvSpPr>
            <a:spLocks noGrp="1"/>
          </p:cNvSpPr>
          <p:nvPr>
            <p:ph type="dt" sz="half" idx="10"/>
          </p:nvPr>
        </p:nvSpPr>
        <p:spPr/>
        <p:txBody>
          <a:bodyPr/>
          <a:lstStyle/>
          <a:p>
            <a:fld id="{4413E2BB-258E-446B-A6B1-BC842D01DBCD}"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84</a:t>
            </a:fld>
            <a:endParaRPr lang="en-US"/>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400" b="1" dirty="0"/>
          </a:p>
          <a:p>
            <a:pPr algn="ctr"/>
            <a:r>
              <a:rPr lang="en-US" sz="2400" dirty="0"/>
              <a:t>Evaluating Cost effectiveness of digital Strategies(CO4)</a:t>
            </a:r>
          </a:p>
          <a:p>
            <a:pPr algn="ctr"/>
            <a:endParaRPr lang="en-US" sz="2400" dirty="0"/>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1"/>
            <a:ext cx="8382000" cy="2514600"/>
          </a:xfrm>
        </p:spPr>
        <p:txBody>
          <a:bodyPr>
            <a:normAutofit/>
          </a:bodyPr>
          <a:lstStyle/>
          <a:p>
            <a:pPr lvl="0">
              <a:buNone/>
              <a:defRPr/>
            </a:pPr>
            <a:r>
              <a:rPr lang="en-US" sz="2000" dirty="0">
                <a:latin typeface="Times New Roman" panose="02020603050405020304" pitchFamily="18" charset="0"/>
                <a:cs typeface="Times New Roman" panose="02020603050405020304" pitchFamily="18" charset="0"/>
              </a:rPr>
              <a:t>1.  ROI stands for ________.</a:t>
            </a:r>
          </a:p>
          <a:p>
            <a:pPr marL="457200" lvl="0" indent="-457200">
              <a:buAutoNum type="arabicPeriod" startAt="2"/>
              <a:defRPr/>
            </a:pPr>
            <a:r>
              <a:rPr lang="en-US" sz="2000" dirty="0">
                <a:latin typeface="Times New Roman" panose="02020603050405020304" pitchFamily="18" charset="0"/>
                <a:cs typeface="Times New Roman" panose="02020603050405020304" pitchFamily="18" charset="0"/>
              </a:rPr>
              <a:t>The fundamental formula to calculate ROI is _______.</a:t>
            </a:r>
          </a:p>
          <a:p>
            <a:pPr marL="457200" lvl="0" indent="-457200">
              <a:buAutoNum type="arabicPeriod" startAt="2"/>
              <a:defRPr/>
            </a:pPr>
            <a:r>
              <a:rPr lang="en-US" sz="2000" dirty="0">
                <a:latin typeface="Times New Roman" panose="02020603050405020304" pitchFamily="18" charset="0"/>
                <a:cs typeface="Times New Roman" panose="02020603050405020304" pitchFamily="18" charset="0"/>
              </a:rPr>
              <a:t>_____ is a tool to measure Content ROI.</a:t>
            </a:r>
          </a:p>
          <a:p>
            <a:pPr marL="457200" lvl="0" indent="-457200">
              <a:buAutoNum type="arabicPeriod" startAt="2"/>
              <a:defRPr/>
            </a:pPr>
            <a:r>
              <a:rPr lang="en-US" sz="2000" dirty="0">
                <a:latin typeface="Times New Roman" panose="02020603050405020304" pitchFamily="18" charset="0"/>
                <a:cs typeface="Times New Roman" panose="02020603050405020304" pitchFamily="18" charset="0"/>
              </a:rPr>
              <a:t>Hoot suite is a tool to measure ROI of Social media. (True/ False)</a:t>
            </a:r>
          </a:p>
          <a:p>
            <a:pPr marL="457200" lvl="0" indent="-457200">
              <a:buAutoNum type="arabicPeriod" startAt="2"/>
              <a:defRPr/>
            </a:pPr>
            <a:r>
              <a:rPr lang="en-US" sz="2000" dirty="0" err="1">
                <a:latin typeface="Times New Roman" panose="02020603050405020304" pitchFamily="18" charset="0"/>
                <a:cs typeface="Times New Roman" panose="02020603050405020304" pitchFamily="18" charset="0"/>
              </a:rPr>
              <a:t>Cyfe</a:t>
            </a:r>
            <a:r>
              <a:rPr lang="en-US" sz="2000" dirty="0">
                <a:latin typeface="Times New Roman" panose="02020603050405020304" pitchFamily="18" charset="0"/>
                <a:cs typeface="Times New Roman" panose="02020603050405020304" pitchFamily="18" charset="0"/>
              </a:rPr>
              <a:t> is a tool to measure ______ ROI.</a:t>
            </a:r>
          </a:p>
        </p:txBody>
      </p:sp>
      <p:sp>
        <p:nvSpPr>
          <p:cNvPr id="6" name="Date Placeholder 5"/>
          <p:cNvSpPr>
            <a:spLocks noGrp="1"/>
          </p:cNvSpPr>
          <p:nvPr>
            <p:ph type="dt" sz="half" idx="10"/>
          </p:nvPr>
        </p:nvSpPr>
        <p:spPr/>
        <p:txBody>
          <a:bodyPr/>
          <a:lstStyle/>
          <a:p>
            <a:fld id="{1C06604D-06D8-4115-AF78-55F15152EA5A}" type="datetime1">
              <a:rPr lang="en-US" smtClean="0"/>
              <a:t>28-May-24</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85</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Daily Quiz</a:t>
            </a:r>
          </a:p>
        </p:txBody>
      </p:sp>
      <p:sp>
        <p:nvSpPr>
          <p:cNvPr id="10" name="Footer Placeholder 9"/>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pic>
        <p:nvPicPr>
          <p:cNvPr id="11"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105400"/>
          </a:xfrm>
        </p:spPr>
        <p:txBody>
          <a:bodyPr>
            <a:normAutofit/>
          </a:bodyPr>
          <a:lstStyle/>
          <a:p>
            <a:r>
              <a:rPr lang="en-US" sz="2400" dirty="0">
                <a:hlinkClick r:id="rId2"/>
              </a:rPr>
              <a:t>https://www.youtube.com/watch?v=508CR1fd8ws</a:t>
            </a:r>
            <a:endParaRPr lang="en-US" sz="2400" dirty="0"/>
          </a:p>
          <a:p>
            <a:r>
              <a:rPr lang="en-US" sz="2400" dirty="0">
                <a:hlinkClick r:id="rId2"/>
              </a:rPr>
              <a:t>https://www.youtube.com/watch?v=YWA-xbsJrVg</a:t>
            </a:r>
            <a:endParaRPr lang="en-US" sz="2400" dirty="0"/>
          </a:p>
          <a:p>
            <a:pPr>
              <a:buFont typeface="Arial" panose="020B0604020202020204" pitchFamily="34" charset="0"/>
              <a:buChar char="•"/>
              <a:defRPr/>
            </a:pPr>
            <a:r>
              <a:rPr lang="en-US" sz="2400" dirty="0">
                <a:hlinkClick r:id="rId3"/>
              </a:rPr>
              <a:t>https://www.youtube.com/watch?v=yD24fofvvVg</a:t>
            </a:r>
            <a:endParaRPr lang="en-US" sz="2400" dirty="0"/>
          </a:p>
          <a:p>
            <a:pPr algn="just">
              <a:defRPr/>
            </a:pPr>
            <a:r>
              <a:rPr lang="en-US" sz="2400" dirty="0">
                <a:cs typeface="Arial" panose="020B0604020202020204" pitchFamily="34" charset="0"/>
                <a:hlinkClick r:id="rId4"/>
              </a:rPr>
              <a:t>https://www.coursera.org/courses?query=digital%20transformation</a:t>
            </a:r>
            <a:endParaRPr lang="en-US" sz="2400" dirty="0">
              <a:cs typeface="Arial" panose="020B0604020202020204" pitchFamily="34" charset="0"/>
            </a:endParaRPr>
          </a:p>
          <a:p>
            <a:pPr algn="just">
              <a:defRPr/>
            </a:pPr>
            <a:r>
              <a:rPr lang="en-US" sz="2400" dirty="0">
                <a:cs typeface="Arial" panose="020B0604020202020204" pitchFamily="34" charset="0"/>
                <a:hlinkClick r:id="rId5"/>
              </a:rPr>
              <a:t>https://www.coursera.org/search?query=website%20development&amp;</a:t>
            </a:r>
            <a:endParaRPr lang="en-US" sz="2400" dirty="0">
              <a:cs typeface="Arial" panose="020B0604020202020204" pitchFamily="34" charset="0"/>
            </a:endParaRPr>
          </a:p>
          <a:p>
            <a:pPr algn="just">
              <a:defRPr/>
            </a:pPr>
            <a:endParaRPr lang="en-US" dirty="0">
              <a:cs typeface="Arial" panose="020B0604020202020204" pitchFamily="34" charset="0"/>
            </a:endParaRPr>
          </a:p>
          <a:p>
            <a:pPr algn="just">
              <a:buFont typeface="Arial" panose="020B0604020202020204" pitchFamily="34" charset="0"/>
              <a:buNone/>
              <a:defRPr/>
            </a:pPr>
            <a:endParaRPr lang="en-US" dirty="0">
              <a:cs typeface="Arial" panose="020B0604020202020204" pitchFamily="34" charset="0"/>
            </a:endParaRPr>
          </a:p>
          <a:p>
            <a:pPr>
              <a:buNone/>
            </a:pPr>
            <a:endParaRPr lang="en-US" dirty="0"/>
          </a:p>
          <a:p>
            <a:pPr>
              <a:buNone/>
            </a:pPr>
            <a:endParaRPr lang="en-US" dirty="0"/>
          </a:p>
          <a:p>
            <a:pPr>
              <a:buNone/>
            </a:pPr>
            <a:endParaRPr lang="en-US" dirty="0"/>
          </a:p>
        </p:txBody>
      </p:sp>
      <p:sp>
        <p:nvSpPr>
          <p:cNvPr id="4" name="Date Placeholder 3"/>
          <p:cNvSpPr>
            <a:spLocks noGrp="1"/>
          </p:cNvSpPr>
          <p:nvPr>
            <p:ph type="dt" sz="half" idx="10"/>
          </p:nvPr>
        </p:nvSpPr>
        <p:spPr/>
        <p:txBody>
          <a:bodyPr/>
          <a:lstStyle/>
          <a:p>
            <a:fld id="{F5052CD6-5B0E-4931-87DF-A46A26D447A8}"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86</a:t>
            </a:fld>
            <a:endParaRPr lang="en-US"/>
          </a:p>
        </p:txBody>
      </p:sp>
      <p:sp>
        <p:nvSpPr>
          <p:cNvPr id="7" name="Title 1"/>
          <p:cNvSpPr txBox="1"/>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Topic Links and Online Courses details</a:t>
            </a:r>
          </a:p>
        </p:txBody>
      </p:sp>
      <p:pic>
        <p:nvPicPr>
          <p:cNvPr id="9" name="Picture 2" descr="NIET, Greater Noida: Cutoff, Placements, Courses, Fees, Admission 20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6C8475-AD50-416F-B72C-87D6271F1265}"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87</a:t>
            </a:fld>
            <a:endParaRPr lang="en-US"/>
          </a:p>
        </p:txBody>
      </p:sp>
      <p:sp>
        <p:nvSpPr>
          <p:cNvPr id="7" name="Title 1"/>
          <p:cNvSpPr txBox="1"/>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p>
        </p:txBody>
      </p:sp>
      <p:sp>
        <p:nvSpPr>
          <p:cNvPr id="13" name="Content Placeholder 12"/>
          <p:cNvSpPr>
            <a:spLocks noGrp="1"/>
          </p:cNvSpPr>
          <p:nvPr>
            <p:ph idx="1"/>
          </p:nvPr>
        </p:nvSpPr>
        <p:spPr>
          <a:xfrm>
            <a:off x="457200" y="1332905"/>
            <a:ext cx="8229600" cy="5023445"/>
          </a:xfrm>
        </p:spPr>
        <p:txBody>
          <a:bodyPr>
            <a:normAutofit fontScale="62500" lnSpcReduction="20000"/>
          </a:bodyPr>
          <a:lstStyle/>
          <a:p>
            <a:pPr marL="514350" indent="-514350" algn="just">
              <a:buAutoNum type="arabicPeriod"/>
            </a:pPr>
            <a:r>
              <a:rPr lang="en-US" dirty="0">
                <a:latin typeface="Times New Roman" panose="02020603050405020304" pitchFamily="18" charset="0"/>
                <a:cs typeface="Times New Roman" panose="02020603050405020304" pitchFamily="18" charset="0"/>
              </a:rPr>
              <a:t>The correct abbreviation of ROI is __________.</a:t>
            </a:r>
          </a:p>
          <a:p>
            <a:pPr marL="514350" indent="-514350" algn="just">
              <a:buAutoNum type="alphaLcPeriod"/>
            </a:pPr>
            <a:r>
              <a:rPr lang="en-US" dirty="0">
                <a:latin typeface="Times New Roman" panose="02020603050405020304" pitchFamily="18" charset="0"/>
                <a:cs typeface="Times New Roman" panose="02020603050405020304" pitchFamily="18" charset="0"/>
              </a:rPr>
              <a:t>Risk on Investment</a:t>
            </a:r>
          </a:p>
          <a:p>
            <a:pPr marL="514350" indent="-514350" algn="just">
              <a:buAutoNum type="alphaLcPeriod"/>
            </a:pPr>
            <a:r>
              <a:rPr lang="en-US" b="1" dirty="0">
                <a:latin typeface="Times New Roman" panose="02020603050405020304" pitchFamily="18" charset="0"/>
                <a:cs typeface="Times New Roman" panose="02020603050405020304" pitchFamily="18" charset="0"/>
              </a:rPr>
              <a:t>Return on Investment</a:t>
            </a:r>
          </a:p>
          <a:p>
            <a:pPr marL="514350" indent="-514350" algn="just">
              <a:buAutoNum type="alphaLcPeriod"/>
            </a:pPr>
            <a:r>
              <a:rPr lang="en-US" dirty="0">
                <a:latin typeface="Times New Roman" panose="02020603050405020304" pitchFamily="18" charset="0"/>
                <a:cs typeface="Times New Roman" panose="02020603050405020304" pitchFamily="18" charset="0"/>
              </a:rPr>
              <a:t>Risk on Income</a:t>
            </a:r>
          </a:p>
          <a:p>
            <a:pPr marL="514350" indent="-514350" algn="just">
              <a:buAutoNum type="alphaLcPeriod"/>
            </a:pPr>
            <a:r>
              <a:rPr lang="en-US" dirty="0">
                <a:latin typeface="Times New Roman" panose="02020603050405020304" pitchFamily="18" charset="0"/>
                <a:cs typeface="Times New Roman" panose="02020603050405020304" pitchFamily="18" charset="0"/>
              </a:rPr>
              <a:t>Return on Income</a:t>
            </a:r>
          </a:p>
          <a:p>
            <a:pPr marL="0" indent="0" algn="just">
              <a:buNone/>
            </a:pPr>
            <a:r>
              <a:rPr lang="en-US" dirty="0">
                <a:latin typeface="Times New Roman" panose="02020603050405020304" pitchFamily="18" charset="0"/>
                <a:cs typeface="Times New Roman" panose="02020603050405020304" pitchFamily="18" charset="0"/>
              </a:rPr>
              <a:t>2. __________ falls under the A/B testing tools.</a:t>
            </a:r>
          </a:p>
          <a:p>
            <a:pPr marL="514350" indent="-514350" algn="just">
              <a:buAutoNum type="alphaLcPeriod"/>
            </a:pPr>
            <a:r>
              <a:rPr lang="en-US" dirty="0">
                <a:latin typeface="Times New Roman" panose="02020603050405020304" pitchFamily="18" charset="0"/>
                <a:cs typeface="Times New Roman" panose="02020603050405020304" pitchFamily="18" charset="0"/>
              </a:rPr>
              <a:t>Google Content experimentation</a:t>
            </a:r>
          </a:p>
          <a:p>
            <a:pPr marL="514350" indent="-514350" algn="just">
              <a:buAutoNum type="alphaLcPeriod"/>
            </a:pPr>
            <a:r>
              <a:rPr lang="en-US" dirty="0">
                <a:latin typeface="Times New Roman" panose="02020603050405020304" pitchFamily="18" charset="0"/>
                <a:cs typeface="Times New Roman" panose="02020603050405020304" pitchFamily="18" charset="0"/>
              </a:rPr>
              <a:t>Visual Website Optimization</a:t>
            </a:r>
          </a:p>
          <a:p>
            <a:pPr marL="514350" indent="-514350" algn="just">
              <a:buAutoNum type="alphaLcPeriod"/>
            </a:pPr>
            <a:r>
              <a:rPr lang="en-US" b="1" dirty="0">
                <a:latin typeface="Times New Roman" panose="02020603050405020304" pitchFamily="18" charset="0"/>
                <a:cs typeface="Times New Roman" panose="02020603050405020304" pitchFamily="18" charset="0"/>
              </a:rPr>
              <a:t>Both of these</a:t>
            </a:r>
          </a:p>
          <a:p>
            <a:pPr marL="514350" indent="-514350" algn="just">
              <a:buAutoNum type="alphaLcPeriod"/>
            </a:pPr>
            <a:r>
              <a:rPr lang="en-US" dirty="0">
                <a:latin typeface="Times New Roman" panose="02020603050405020304" pitchFamily="18" charset="0"/>
                <a:cs typeface="Times New Roman" panose="02020603050405020304" pitchFamily="18" charset="0"/>
              </a:rPr>
              <a:t>None of these</a:t>
            </a:r>
          </a:p>
          <a:p>
            <a:pPr marL="0" indent="0" algn="just">
              <a:buNone/>
            </a:pPr>
            <a:r>
              <a:rPr lang="en-US" dirty="0">
                <a:latin typeface="Times New Roman" panose="02020603050405020304" pitchFamily="18" charset="0"/>
                <a:cs typeface="Times New Roman" panose="02020603050405020304" pitchFamily="18" charset="0"/>
              </a:rPr>
              <a:t>3. Digital business Infrastructure refers to the combination of ________</a:t>
            </a:r>
          </a:p>
          <a:p>
            <a:pPr marL="514350" indent="-514350" algn="just">
              <a:buAutoNum type="alphaLcPeriod"/>
            </a:pPr>
            <a:r>
              <a:rPr lang="en-US" dirty="0">
                <a:latin typeface="Times New Roman" panose="02020603050405020304" pitchFamily="18" charset="0"/>
                <a:cs typeface="Times New Roman" panose="02020603050405020304" pitchFamily="18" charset="0"/>
              </a:rPr>
              <a:t>Hardware</a:t>
            </a:r>
          </a:p>
          <a:p>
            <a:pPr marL="514350" indent="-514350" algn="just">
              <a:buAutoNum type="alphaLcPeriod"/>
            </a:pPr>
            <a:r>
              <a:rPr lang="en-US" dirty="0">
                <a:latin typeface="Times New Roman" panose="02020603050405020304" pitchFamily="18" charset="0"/>
                <a:cs typeface="Times New Roman" panose="02020603050405020304" pitchFamily="18" charset="0"/>
              </a:rPr>
              <a:t>Software</a:t>
            </a:r>
          </a:p>
          <a:p>
            <a:pPr marL="514350" indent="-514350" algn="just">
              <a:buAutoNum type="alphaLcPeriod"/>
            </a:pPr>
            <a:r>
              <a:rPr lang="en-US" dirty="0">
                <a:latin typeface="Times New Roman" panose="02020603050405020304" pitchFamily="18" charset="0"/>
                <a:cs typeface="Times New Roman" panose="02020603050405020304" pitchFamily="18" charset="0"/>
              </a:rPr>
              <a:t>Servers</a:t>
            </a:r>
          </a:p>
          <a:p>
            <a:pPr marL="514350" indent="-514350" algn="just">
              <a:buAutoNum type="alphaLcPeriod"/>
            </a:pPr>
            <a:r>
              <a:rPr lang="en-US" b="1" dirty="0">
                <a:latin typeface="Times New Roman" panose="02020603050405020304" pitchFamily="18" charset="0"/>
                <a:cs typeface="Times New Roman" panose="02020603050405020304" pitchFamily="18" charset="0"/>
              </a:rPr>
              <a:t>All of these</a:t>
            </a:r>
          </a:p>
          <a:p>
            <a:pPr marL="514350" indent="-514350" algn="just">
              <a:buAutoNum type="alphaLcPeriod"/>
            </a:pPr>
            <a:endParaRPr lang="en-IN" dirty="0">
              <a:latin typeface="Times New Roman" panose="02020603050405020304" pitchFamily="18" charset="0"/>
              <a:cs typeface="Times New Roman" panose="02020603050405020304" pitchFamily="18" charset="0"/>
            </a:endParaRPr>
          </a:p>
        </p:txBody>
      </p:sp>
      <p:pic>
        <p:nvPicPr>
          <p:cNvPr id="12"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8B7B70-BF93-43E0-BDDF-6E62EBEC644A}" type="datetime1">
              <a:rPr lang="en-US" smtClean="0"/>
              <a:t>28-May-24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88</a:t>
            </a:fld>
            <a:endParaRPr lang="en-US"/>
          </a:p>
        </p:txBody>
      </p:sp>
      <p:sp>
        <p:nvSpPr>
          <p:cNvPr id="7" name="Title 1"/>
          <p:cNvSpPr txBox="1"/>
          <p:nvPr/>
        </p:nvSpPr>
        <p:spPr>
          <a:xfrm>
            <a:off x="1371600" y="0"/>
            <a:ext cx="7772400" cy="73183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MCQs</a:t>
            </a:r>
          </a:p>
        </p:txBody>
      </p:sp>
      <p:sp>
        <p:nvSpPr>
          <p:cNvPr id="9" name="Content Placeholder 8"/>
          <p:cNvSpPr>
            <a:spLocks noGrp="1"/>
          </p:cNvSpPr>
          <p:nvPr>
            <p:ph idx="1"/>
          </p:nvPr>
        </p:nvSpPr>
        <p:spPr>
          <a:xfrm>
            <a:off x="457200" y="1281113"/>
            <a:ext cx="8229600" cy="3748088"/>
          </a:xfrm>
        </p:spPr>
        <p:txBody>
          <a:bodyPr>
            <a:normAutofit lnSpcReduction="10000"/>
          </a:bodyPr>
          <a:lstStyle/>
          <a:p>
            <a:pPr marL="0" indent="0">
              <a:buNone/>
            </a:pPr>
            <a:r>
              <a:rPr lang="en-IN" sz="2000" dirty="0">
                <a:latin typeface="Times New Roman" panose="02020603050405020304" pitchFamily="18" charset="0"/>
                <a:cs typeface="Times New Roman" panose="02020603050405020304" pitchFamily="18" charset="0"/>
              </a:rPr>
              <a:t>4. IoT stands for ____.</a:t>
            </a:r>
          </a:p>
          <a:p>
            <a:pPr marL="514350" indent="-514350">
              <a:buAutoNum type="alphaLcPeriod"/>
            </a:pPr>
            <a:r>
              <a:rPr lang="en-IN" sz="2000" dirty="0">
                <a:latin typeface="Times New Roman" panose="02020603050405020304" pitchFamily="18" charset="0"/>
                <a:cs typeface="Times New Roman" panose="02020603050405020304" pitchFamily="18" charset="0"/>
              </a:rPr>
              <a:t>Information Of Things</a:t>
            </a:r>
          </a:p>
          <a:p>
            <a:pPr marL="514350" indent="-514350">
              <a:buAutoNum type="alphaLcPeriod"/>
            </a:pPr>
            <a:r>
              <a:rPr lang="en-IN" sz="2000" dirty="0">
                <a:latin typeface="Times New Roman" panose="02020603050405020304" pitchFamily="18" charset="0"/>
                <a:cs typeface="Times New Roman" panose="02020603050405020304" pitchFamily="18" charset="0"/>
              </a:rPr>
              <a:t> Input Output Things</a:t>
            </a:r>
          </a:p>
          <a:p>
            <a:pPr marL="514350" indent="-514350">
              <a:buAutoNum type="alphaLcPeriod"/>
            </a:pPr>
            <a:r>
              <a:rPr lang="en-IN" sz="2000" dirty="0">
                <a:latin typeface="Times New Roman" panose="02020603050405020304" pitchFamily="18" charset="0"/>
                <a:cs typeface="Times New Roman" panose="02020603050405020304" pitchFamily="18" charset="0"/>
              </a:rPr>
              <a:t>Internet of Technology</a:t>
            </a:r>
          </a:p>
          <a:p>
            <a:pPr marL="514350" indent="-514350">
              <a:buAutoNum type="alphaLcPeriod"/>
            </a:pPr>
            <a:r>
              <a:rPr lang="en-IN" sz="2000" b="1" dirty="0">
                <a:latin typeface="Times New Roman" panose="02020603050405020304" pitchFamily="18" charset="0"/>
                <a:cs typeface="Times New Roman" panose="02020603050405020304" pitchFamily="18" charset="0"/>
              </a:rPr>
              <a:t>Internet of Things</a:t>
            </a:r>
          </a:p>
          <a:p>
            <a:pPr marL="0" indent="0">
              <a:buNone/>
            </a:pPr>
            <a:r>
              <a:rPr lang="en-IN" sz="2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The transformation of key business processes through the use of digital or Internet technologies is known as ____________</a:t>
            </a:r>
            <a:endParaRPr lang="en-IN" sz="2000" dirty="0">
              <a:latin typeface="Times New Roman" panose="02020603050405020304" pitchFamily="18" charset="0"/>
              <a:cs typeface="Times New Roman" panose="02020603050405020304" pitchFamily="18" charset="0"/>
            </a:endParaRPr>
          </a:p>
          <a:p>
            <a:pPr marL="514350" indent="-514350">
              <a:buAutoNum type="alphaLcPeriod"/>
            </a:pPr>
            <a:r>
              <a:rPr lang="en-IN" sz="2000" dirty="0">
                <a:latin typeface="Times New Roman" panose="02020603050405020304" pitchFamily="18" charset="0"/>
                <a:cs typeface="Times New Roman" panose="02020603050405020304" pitchFamily="18" charset="0"/>
              </a:rPr>
              <a:t>E business</a:t>
            </a:r>
          </a:p>
          <a:p>
            <a:pPr marL="514350" indent="-514350">
              <a:buAutoNum type="alphaLcPeriod"/>
            </a:pPr>
            <a:r>
              <a:rPr lang="en-IN" sz="2000" dirty="0">
                <a:latin typeface="Times New Roman" panose="02020603050405020304" pitchFamily="18" charset="0"/>
                <a:cs typeface="Times New Roman" panose="02020603050405020304" pitchFamily="18" charset="0"/>
              </a:rPr>
              <a:t>E commerce</a:t>
            </a:r>
          </a:p>
          <a:p>
            <a:pPr marL="514350" indent="-514350">
              <a:buAutoNum type="alphaLcPeriod"/>
            </a:pPr>
            <a:r>
              <a:rPr lang="en-IN" sz="2000" dirty="0">
                <a:latin typeface="Times New Roman" panose="02020603050405020304" pitchFamily="18" charset="0"/>
                <a:cs typeface="Times New Roman" panose="02020603050405020304" pitchFamily="18" charset="0"/>
              </a:rPr>
              <a:t>Digital business</a:t>
            </a:r>
            <a:endParaRPr lang="en-IN" sz="2000" b="1" dirty="0">
              <a:latin typeface="Times New Roman" panose="02020603050405020304" pitchFamily="18" charset="0"/>
              <a:cs typeface="Times New Roman" panose="02020603050405020304" pitchFamily="18" charset="0"/>
            </a:endParaRPr>
          </a:p>
          <a:p>
            <a:pPr marL="514350" indent="-514350">
              <a:buAutoNum type="alphaLcPeriod"/>
            </a:pPr>
            <a:r>
              <a:rPr lang="en-IN" sz="2000" b="1" dirty="0">
                <a:latin typeface="Times New Roman" panose="02020603050405020304" pitchFamily="18" charset="0"/>
                <a:cs typeface="Times New Roman" panose="02020603050405020304" pitchFamily="18" charset="0"/>
              </a:rPr>
              <a:t>Both a and c</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BC5C5B-86A5-4A03-8760-04C7F715BDEB}" type="datetime1">
              <a:rPr lang="en-US" smtClean="0"/>
              <a:t>28-May-24</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89</a:t>
            </a:fld>
            <a:endParaRPr lang="en-US"/>
          </a:p>
        </p:txBody>
      </p:sp>
      <p:sp>
        <p:nvSpPr>
          <p:cNvPr id="7" name="Title 1"/>
          <p:cNvSpPr txBox="1"/>
          <p:nvPr/>
        </p:nvSpPr>
        <p:spPr>
          <a:xfrm>
            <a:off x="1371600" y="0"/>
            <a:ext cx="7772400" cy="731837"/>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Glossary</a:t>
            </a:r>
          </a:p>
        </p:txBody>
      </p:sp>
      <p:sp>
        <p:nvSpPr>
          <p:cNvPr id="9" name="Content Placeholder 8"/>
          <p:cNvSpPr>
            <a:spLocks noGrp="1"/>
          </p:cNvSpPr>
          <p:nvPr>
            <p:ph idx="1"/>
          </p:nvPr>
        </p:nvSpPr>
        <p:spPr>
          <a:xfrm>
            <a:off x="381000" y="2194720"/>
            <a:ext cx="8305800" cy="3290888"/>
          </a:xfrm>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1. _______  is the adoption of digital technology to transform services or businesses by replacing manual processes with digital processes.</a:t>
            </a:r>
          </a:p>
          <a:p>
            <a:pPr marL="0" indent="0" algn="just">
              <a:buNone/>
            </a:pPr>
            <a:r>
              <a:rPr lang="en-US" sz="2000" dirty="0">
                <a:latin typeface="Times New Roman" panose="02020603050405020304" pitchFamily="18" charset="0"/>
                <a:cs typeface="Times New Roman" panose="02020603050405020304" pitchFamily="18" charset="0"/>
              </a:rPr>
              <a:t>2. The term _______ is used for devices that wouldn't usually be generally expected to have an internet connection.</a:t>
            </a:r>
          </a:p>
          <a:p>
            <a:pPr marL="0" indent="0" algn="just">
              <a:buNone/>
            </a:pPr>
            <a:r>
              <a:rPr lang="en-US" sz="2000" dirty="0">
                <a:latin typeface="Times New Roman" panose="02020603050405020304" pitchFamily="18" charset="0"/>
                <a:cs typeface="Times New Roman" panose="02020603050405020304" pitchFamily="18" charset="0"/>
              </a:rPr>
              <a:t>3. The _______  could be a company that has successfully taken advantage of their digital assets to gain and maintain a competitive edge. </a:t>
            </a:r>
          </a:p>
          <a:p>
            <a:pPr marL="0" indent="0" algn="just">
              <a:buNone/>
            </a:pPr>
            <a:r>
              <a:rPr lang="en-US" sz="2000" dirty="0">
                <a:latin typeface="Times New Roman" panose="02020603050405020304" pitchFamily="18" charset="0"/>
                <a:cs typeface="Times New Roman" panose="02020603050405020304" pitchFamily="18" charset="0"/>
              </a:rPr>
              <a:t>4. The most common website structure is a ________ one that is based on one parent page and child pages.</a:t>
            </a:r>
          </a:p>
          <a:p>
            <a:pPr marL="0" indent="0" algn="just">
              <a:buNone/>
            </a:pPr>
            <a:endParaRPr lang="en-IN"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419100" y="1097360"/>
            <a:ext cx="8229600" cy="7318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2000" dirty="0" err="1"/>
              <a:t>i</a:t>
            </a:r>
            <a:r>
              <a:rPr lang="en-US" sz="2000" dirty="0"/>
              <a:t>) IoT              ii)  digital leader              iii) Digitalization              iv) hierarchical</a:t>
            </a:r>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D15492-0A72-4E98-BFF2-D4B0C20FBACD}" type="datetime1">
              <a:rPr lang="en-US" smtClean="0"/>
              <a:t>28-May-24</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Course</a:t>
            </a:r>
            <a:r>
              <a:rPr kumimoji="0" lang="en-US" sz="2400" b="0" i="0" u="none" strike="noStrike" kern="1200" cap="none" spc="0" normalizeH="0" noProof="0" dirty="0">
                <a:ln>
                  <a:noFill/>
                </a:ln>
                <a:solidFill>
                  <a:schemeClr val="dk1"/>
                </a:solidFill>
                <a:effectLst/>
                <a:uLnTx/>
                <a:uFillTx/>
                <a:latin typeface="+mn-lt"/>
                <a:ea typeface="+mn-ea"/>
                <a:cs typeface="+mn-cs"/>
              </a:rPr>
              <a:t> Objectives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12"/>
          <p:cNvGraphicFramePr>
            <a:graphicFrameLocks noGrp="1"/>
          </p:cNvGraphicFramePr>
          <p:nvPr>
            <p:ph idx="1"/>
          </p:nvPr>
        </p:nvGraphicFramePr>
        <p:xfrm>
          <a:off x="762000" y="1371600"/>
          <a:ext cx="7772400" cy="3930439"/>
        </p:xfrm>
        <a:graphic>
          <a:graphicData uri="http://schemas.openxmlformats.org/drawingml/2006/table">
            <a:tbl>
              <a:tblPr firstRow="1" firstCol="1" lastRow="1" lastCol="1" bandRow="1" bandCol="1"/>
              <a:tblGrid>
                <a:gridCol w="1071875">
                  <a:extLst>
                    <a:ext uri="{9D8B030D-6E8A-4147-A177-3AD203B41FA5}">
                      <a16:colId xmlns:a16="http://schemas.microsoft.com/office/drawing/2014/main" val="20000"/>
                    </a:ext>
                  </a:extLst>
                </a:gridCol>
                <a:gridCol w="6700525">
                  <a:extLst>
                    <a:ext uri="{9D8B030D-6E8A-4147-A177-3AD203B41FA5}">
                      <a16:colId xmlns:a16="http://schemas.microsoft.com/office/drawing/2014/main" val="20001"/>
                    </a:ext>
                  </a:extLst>
                </a:gridCol>
              </a:tblGrid>
              <a:tr h="743769">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 digital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 </a:t>
                      </a:r>
                    </a:p>
                    <a:p>
                      <a:pPr marL="68580">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4031">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nSpc>
                          <a:spcPts val="1285"/>
                        </a:lnSpc>
                        <a:spcBef>
                          <a:spcPts val="21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285"/>
                        </a:lnSpc>
                        <a:spcBef>
                          <a:spcPts val="21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concept</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 social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media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a:lnSpc>
                          <a:spcPts val="1285"/>
                        </a:lnSpc>
                        <a:spcBef>
                          <a:spcPts val="210"/>
                        </a:spcBef>
                        <a:spcAft>
                          <a:spcPts val="0"/>
                        </a:spcAft>
                      </a:pPr>
                      <a:endPar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a:lnSpc>
                          <a:spcPts val="1285"/>
                        </a:lnSpc>
                        <a:spcBef>
                          <a:spcPts val="21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platforms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6690">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4770">
                        <a:lnSpc>
                          <a:spcPts val="138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Impart</a:t>
                      </a:r>
                      <a:r>
                        <a:rPr lang="en-US" sz="2000" spc="2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various</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channels</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how</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4770">
                        <a:lnSpc>
                          <a:spcPts val="1380"/>
                        </a:lnSpc>
                        <a:spcAft>
                          <a:spcPts val="0"/>
                        </a:spcAft>
                      </a:pPr>
                      <a:endPar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2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acquire</a:t>
                      </a:r>
                      <a:r>
                        <a:rPr lang="en-US" sz="2000" spc="2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engage consumers online.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6690">
                <a:tc>
                  <a:txBody>
                    <a:bodyPr/>
                    <a:lstStyle/>
                    <a:p>
                      <a:pPr marL="67945">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4770">
                        <a:lnSpc>
                          <a:spcPts val="135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5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insights</a:t>
                      </a:r>
                      <a:r>
                        <a:rPr lang="en-US" sz="2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building</a:t>
                      </a:r>
                      <a:r>
                        <a:rPr lang="en-US" sz="2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organizational</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competency</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by</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way</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4770">
                        <a:lnSpc>
                          <a:spcPts val="1350"/>
                        </a:lnSpc>
                        <a:spcAft>
                          <a:spcPts val="0"/>
                        </a:spcAft>
                      </a:pPr>
                      <a:endPar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4770">
                        <a:lnSpc>
                          <a:spcPts val="135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 practices and cost considerations.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6690">
                <a:tc>
                  <a:txBody>
                    <a:bodyPr/>
                    <a:lstStyle/>
                    <a:p>
                      <a:pPr marL="67945">
                        <a:lnSpc>
                          <a:spcPts val="1375"/>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375"/>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66675">
                        <a:lnSpc>
                          <a:spcPts val="1380"/>
                        </a:lnSpc>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6675">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understanding</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latest</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digital</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practices</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spc="9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68580" marR="66675">
                        <a:lnSpc>
                          <a:spcPts val="1380"/>
                        </a:lnSpc>
                        <a:spcAft>
                          <a:spcPts val="0"/>
                        </a:spcAft>
                      </a:pPr>
                      <a:endParaRPr lang="en-US" sz="2000" spc="9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 marR="66675">
                        <a:lnSpc>
                          <a:spcPts val="138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marketing</a:t>
                      </a:r>
                      <a:r>
                        <a:rPr lang="en-US" sz="20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promotion.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1035B4-A780-4BCC-8804-CAF1EDE0CA31}"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90</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(Online)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extBox 10"/>
          <p:cNvSpPr txBox="1"/>
          <p:nvPr/>
        </p:nvSpPr>
        <p:spPr>
          <a:xfrm>
            <a:off x="1368389" y="1400486"/>
            <a:ext cx="4572000" cy="1600438"/>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Objective Paper </a:t>
            </a:r>
            <a:r>
              <a:rPr lang="en-IN" sz="2000" dirty="0">
                <a:latin typeface="Times New Roman" panose="02020603050405020304" pitchFamily="18" charset="0"/>
                <a:cs typeface="Times New Roman" panose="02020603050405020304" pitchFamily="18" charset="0"/>
                <a:hlinkClick r:id="rId3"/>
              </a:rPr>
              <a:t>https://forms.office.com/r/kNi2FiFC0f</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Subjective Paper</a:t>
            </a:r>
          </a:p>
          <a:p>
            <a:r>
              <a:rPr lang="en-IN" sz="2000" dirty="0">
                <a:latin typeface="Times New Roman" panose="02020603050405020304" pitchFamily="18" charset="0"/>
                <a:cs typeface="Times New Roman" panose="02020603050405020304" pitchFamily="18" charset="0"/>
                <a:hlinkClick r:id="rId4"/>
              </a:rPr>
              <a:t>https://forms.office.com/r/h8K7Auphdm</a:t>
            </a:r>
            <a:endParaRPr lang="en-IN" sz="2000" dirty="0">
              <a:latin typeface="Times New Roman" panose="02020603050405020304" pitchFamily="18" charset="0"/>
              <a:cs typeface="Times New Roman" panose="02020603050405020304" pitchFamily="18" charset="0"/>
            </a:endParaRPr>
          </a:p>
          <a:p>
            <a:endParaRPr lang="en-IN" dirty="0"/>
          </a:p>
        </p:txBody>
      </p:sp>
      <p:pic>
        <p:nvPicPr>
          <p:cNvPr id="9" name="Picture 2" descr="NIET, Greater Noida: Cutoff, Placements, Courses, Fees, Admission 2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ECFF08-2D90-4281-9CC4-4A3F0F2EE365}"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91</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800862" y="990600"/>
            <a:ext cx="7542276" cy="523438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2F9778-9696-4E18-AE7A-ECA9405D3686}"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92</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762000" y="1219200"/>
          <a:ext cx="7924800" cy="3154363"/>
        </p:xfrm>
        <a:graphic>
          <a:graphicData uri="http://schemas.openxmlformats.org/presentationml/2006/ole">
            <mc:AlternateContent xmlns:mc="http://schemas.openxmlformats.org/markup-compatibility/2006">
              <mc:Choice xmlns:v="urn:schemas-microsoft-com:vml" Requires="v">
                <p:oleObj name="Document" r:id="rId4" imgW="7161530" imgH="1892935" progId="Word.Document.12">
                  <p:embed/>
                </p:oleObj>
              </mc:Choice>
              <mc:Fallback>
                <p:oleObj name="Document" r:id="rId4" imgW="7161530" imgH="1892935" progId="Word.Document.12">
                  <p:embed/>
                  <p:pic>
                    <p:nvPicPr>
                      <p:cNvPr id="0" name="Object 2"/>
                      <p:cNvPicPr/>
                      <p:nvPr/>
                    </p:nvPicPr>
                    <p:blipFill>
                      <a:blip r:embed="rId5"/>
                      <a:stretch>
                        <a:fillRect/>
                      </a:stretch>
                    </p:blipFill>
                    <p:spPr>
                      <a:xfrm>
                        <a:off x="762000" y="1219200"/>
                        <a:ext cx="7924800" cy="3154363"/>
                      </a:xfrm>
                      <a:prstGeom prst="rect">
                        <a:avLst/>
                      </a:prstGeom>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30257F-35CE-4912-956A-E7F2B2163DEE}"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93</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Sessional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992188" y="1676400"/>
          <a:ext cx="7159625" cy="2833955"/>
        </p:xfrm>
        <a:graphic>
          <a:graphicData uri="http://schemas.openxmlformats.org/presentationml/2006/ole">
            <mc:AlternateContent xmlns:mc="http://schemas.openxmlformats.org/markup-compatibility/2006">
              <mc:Choice xmlns:v="urn:schemas-microsoft-com:vml" Requires="v">
                <p:oleObj name="Document" r:id="rId4" imgW="7161530" imgH="2289175" progId="Word.Document.12">
                  <p:embed/>
                </p:oleObj>
              </mc:Choice>
              <mc:Fallback>
                <p:oleObj name="Document" r:id="rId4" imgW="7161530" imgH="2289175" progId="Word.Document.12">
                  <p:embed/>
                  <p:pic>
                    <p:nvPicPr>
                      <p:cNvPr id="0" name="Object 2"/>
                      <p:cNvPicPr/>
                      <p:nvPr/>
                    </p:nvPicPr>
                    <p:blipFill>
                      <a:blip r:embed="rId5"/>
                      <a:stretch>
                        <a:fillRect/>
                      </a:stretch>
                    </p:blipFill>
                    <p:spPr>
                      <a:xfrm>
                        <a:off x="992188" y="1676400"/>
                        <a:ext cx="7159625" cy="2833955"/>
                      </a:xfrm>
                      <a:prstGeom prst="rect">
                        <a:avLst/>
                      </a:prstGeom>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875518-9534-43C6-A500-D8A66CDD55C8}"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94</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1238078" y="1419121"/>
            <a:ext cx="6667843" cy="401975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E6BF4E-24D9-4E49-8FDE-02F4F0A718BE}"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95</a:t>
            </a:fld>
            <a:endParaRPr lang="en-US"/>
          </a:p>
        </p:txBody>
      </p:sp>
      <p:sp>
        <p:nvSpPr>
          <p:cNvPr id="7" name="Title 1"/>
          <p:cNvSpPr txBox="1"/>
          <p:nvPr/>
        </p:nvSpPr>
        <p:spPr>
          <a:xfrm>
            <a:off x="1295400" y="-20547"/>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1320633" y="1406421"/>
            <a:ext cx="6502734" cy="404515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AE97F9-6CDB-4FA8-822E-D8E03C9063D4}" type="datetime1">
              <a:rPr lang="en-US" smtClean="0"/>
              <a:t>28-May-24</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96</a:t>
            </a:fld>
            <a:endParaRPr lang="en-US"/>
          </a:p>
        </p:txBody>
      </p:sp>
      <p:sp>
        <p:nvSpPr>
          <p:cNvPr id="7" name="Title 1"/>
          <p:cNvSpPr txBox="1"/>
          <p:nvPr/>
        </p:nvSpPr>
        <p:spPr>
          <a:xfrm>
            <a:off x="1295400" y="1"/>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End Semester Question paper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2" descr="NIET, Greater Noida: Cutoff, Placements, Courses, Fees, Admissi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0650" cy="8171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30066" y="725413"/>
            <a:ext cx="6617040" cy="1854295"/>
          </a:xfrm>
          <a:prstGeom prst="rect">
            <a:avLst/>
          </a:prstGeom>
        </p:spPr>
      </p:pic>
      <p:pic>
        <p:nvPicPr>
          <p:cNvPr id="11" name="Picture 10"/>
          <p:cNvPicPr>
            <a:picLocks noChangeAspect="1"/>
          </p:cNvPicPr>
          <p:nvPr/>
        </p:nvPicPr>
        <p:blipFill>
          <a:blip r:embed="rId5"/>
          <a:stretch>
            <a:fillRect/>
          </a:stretch>
        </p:blipFill>
        <p:spPr>
          <a:xfrm>
            <a:off x="830066" y="2596832"/>
            <a:ext cx="6420180" cy="36281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B8239E-6506-42C7-B251-AB32D01638AE}"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97</a:t>
            </a:fld>
            <a:endParaRPr lang="en-US"/>
          </a:p>
        </p:txBody>
      </p:sp>
      <p:sp>
        <p:nvSpPr>
          <p:cNvPr id="7" name="Title 1"/>
          <p:cNvSpPr txBox="1"/>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Expected Questions for University Exams</a:t>
            </a:r>
          </a:p>
        </p:txBody>
      </p:sp>
      <p:sp>
        <p:nvSpPr>
          <p:cNvPr id="9" name="Content Placeholder 8"/>
          <p:cNvSpPr>
            <a:spLocks noGrp="1"/>
          </p:cNvSpPr>
          <p:nvPr>
            <p:ph idx="1"/>
          </p:nvPr>
        </p:nvSpPr>
        <p:spPr/>
        <p:txBody>
          <a:bodyPr>
            <a:normAutofit/>
          </a:bodyPr>
          <a:lstStyle/>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Define the term 'digital organization’.</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Discuss what does DT refer to?</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Define what is Cloud computing?</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Explain how does Online PR work?</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Explain what does website structure refer to?</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Explain how is Online PR different from traditional PR?</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Discuss the methods for calculating Social media marketing ROI.</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Discuss what does the term 'SMACIT' imply in terms of technology?</a:t>
            </a:r>
            <a:r>
              <a:rPr lang="en-US" sz="2200" dirty="0">
                <a:latin typeface="Times New Roman" panose="02020603050405020304" pitchFamily="18" charset="0"/>
                <a:cs typeface="Times New Roman" panose="02020603050405020304" pitchFamily="18" charset="0"/>
              </a:rPr>
              <a:t> </a:t>
            </a:r>
          </a:p>
          <a:p>
            <a:endParaRPr lang="en-IN" sz="2200" dirty="0"/>
          </a:p>
        </p:txBody>
      </p:sp>
      <p:pic>
        <p:nvPicPr>
          <p:cNvPr id="10"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1235075"/>
            <a:ext cx="7620000" cy="5486400"/>
          </a:xfrm>
        </p:spPr>
        <p:txBody>
          <a:bodyPr>
            <a:normAutofit/>
          </a:bodyPr>
          <a:lstStyle/>
          <a:p>
            <a:pPr fontAlgn="base">
              <a:buNone/>
            </a:pPr>
            <a:br>
              <a:rPr lang="en-US" sz="1400" dirty="0"/>
            </a:br>
            <a:endParaRPr lang="en-US" sz="1400" dirty="0"/>
          </a:p>
          <a:p>
            <a:pPr algn="just" fontAlgn="base">
              <a:buNone/>
            </a:pP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hlinkClick r:id="rId2"/>
              </a:rPr>
              <a:t>https://www.uptunotes.com/aktu-paper-digital-marketing-mammk04-2018-19/</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hlinkClick r:id="rId2"/>
              </a:rPr>
              <a:t>http://www.aktuonline.com/papers/mba-3-sem-digital-and-social-media-marketing-kmbmk03-2020.pdf</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hlinkClick r:id="rId3"/>
              </a:rPr>
              <a:t>http://www.aktuonline.com/papers/mba-3-sem-digital-marketing-rmbmk03-2020.html</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hlinkClick r:id="rId4"/>
              </a:rPr>
              <a:t>http://www.aktuonline.com/papers/mba-3-sem-digital-</a:t>
            </a:r>
            <a:r>
              <a:rPr lang="en-US" sz="2000" dirty="0">
                <a:solidFill>
                  <a:srgbClr val="0070C0"/>
                </a:solidFill>
                <a:latin typeface="Times New Roman" panose="02020603050405020304" pitchFamily="18" charset="0"/>
                <a:cs typeface="Times New Roman" panose="02020603050405020304" pitchFamily="18" charset="0"/>
                <a:hlinkClick r:id="rId4"/>
              </a:rPr>
              <a:t>mar</a:t>
            </a:r>
            <a:r>
              <a:rPr lang="en-US" sz="2000" dirty="0">
                <a:solidFill>
                  <a:srgbClr val="0070C0"/>
                </a:solidFill>
                <a:latin typeface="Times New Roman" panose="02020603050405020304" pitchFamily="18" charset="0"/>
                <a:cs typeface="Times New Roman" panose="02020603050405020304" pitchFamily="18" charset="0"/>
              </a:rPr>
              <a:t>keting-rmbmk-03-2018-19.html</a:t>
            </a:r>
          </a:p>
          <a:p>
            <a:pPr>
              <a:buNone/>
            </a:pPr>
            <a:endParaRPr lang="en-US" sz="1400" dirty="0"/>
          </a:p>
        </p:txBody>
      </p:sp>
      <p:sp>
        <p:nvSpPr>
          <p:cNvPr id="4" name="Date Placeholder 3"/>
          <p:cNvSpPr>
            <a:spLocks noGrp="1"/>
          </p:cNvSpPr>
          <p:nvPr>
            <p:ph type="dt" sz="half" idx="10"/>
          </p:nvPr>
        </p:nvSpPr>
        <p:spPr/>
        <p:txBody>
          <a:bodyPr/>
          <a:lstStyle/>
          <a:p>
            <a:fld id="{D1E16157-7D8A-47BE-AB81-ED575802DA00}"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98</a:t>
            </a:fld>
            <a:endParaRPr lang="en-US"/>
          </a:p>
        </p:txBody>
      </p:sp>
      <p:sp>
        <p:nvSpPr>
          <p:cNvPr id="7" name="Title 1"/>
          <p:cNvSpPr txBox="1"/>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University Paper Link</a:t>
            </a:r>
          </a:p>
        </p:txBody>
      </p:sp>
      <p:pic>
        <p:nvPicPr>
          <p:cNvPr id="9" name="Picture 2" descr="NIET, Greater Noida: Cutoff, Placements, Courses, Fees, Admission 20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763000" cy="5410200"/>
          </a:xfrm>
        </p:spPr>
        <p:txBody>
          <a:bodyPr>
            <a:normAutofit/>
          </a:bodyPr>
          <a:lstStyle/>
          <a:p>
            <a:pPr fontAlgn="base">
              <a:buNone/>
            </a:pPr>
            <a:endParaRPr lang="en-US" sz="1400" dirty="0"/>
          </a:p>
          <a:p>
            <a:pPr algn="just" fontAlgn="base">
              <a:buNone/>
            </a:pPr>
            <a:r>
              <a:rPr lang="en-US" sz="2400" dirty="0"/>
              <a:t>     </a:t>
            </a:r>
            <a:r>
              <a:rPr lang="en-US" sz="2000" dirty="0">
                <a:latin typeface="Times New Roman" panose="02020603050405020304" pitchFamily="18" charset="0"/>
                <a:cs typeface="Times New Roman" panose="02020603050405020304" pitchFamily="18" charset="0"/>
              </a:rPr>
              <a:t>Many businesses have implemented or are planning digital transformation </a:t>
            </a:r>
            <a:r>
              <a:rPr lang="en-US" sz="2000" dirty="0" err="1">
                <a:latin typeface="Times New Roman" panose="02020603050405020304" pitchFamily="18" charset="0"/>
                <a:cs typeface="Times New Roman" panose="02020603050405020304" pitchFamily="18" charset="0"/>
              </a:rPr>
              <a:t>programmes</a:t>
            </a:r>
            <a:r>
              <a:rPr lang="en-US" sz="2000" dirty="0">
                <a:latin typeface="Times New Roman" panose="02020603050405020304" pitchFamily="18" charset="0"/>
                <a:cs typeface="Times New Roman" panose="02020603050405020304" pitchFamily="18" charset="0"/>
              </a:rPr>
              <a:t> to take advantages of the opportunities of digital media and technology to increase sales.</a:t>
            </a:r>
          </a:p>
        </p:txBody>
      </p:sp>
      <p:sp>
        <p:nvSpPr>
          <p:cNvPr id="4" name="Date Placeholder 3"/>
          <p:cNvSpPr>
            <a:spLocks noGrp="1"/>
          </p:cNvSpPr>
          <p:nvPr>
            <p:ph type="dt" sz="half" idx="10"/>
          </p:nvPr>
        </p:nvSpPr>
        <p:spPr/>
        <p:txBody>
          <a:bodyPr/>
          <a:lstStyle/>
          <a:p>
            <a:fld id="{191D7B91-0ED7-46F0-99DA-3C76A5B95D5F}" type="datetime1">
              <a:rPr lang="en-US" smtClean="0"/>
              <a:t>28-May-24</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Priyanka Malhotra           Digital Marketing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99</a:t>
            </a:fld>
            <a:endParaRPr lang="en-US"/>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Summary</a:t>
            </a:r>
          </a:p>
        </p:txBody>
      </p:sp>
      <p:pic>
        <p:nvPicPr>
          <p:cNvPr id="9" name="Picture 2" descr="NIET, Greater Noida: Cutoff, Placements, Courses, Fees, Admissio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
            <a:ext cx="131445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7131</Words>
  <Application>Microsoft Office PowerPoint</Application>
  <PresentationFormat>On-screen Show (4:3)</PresentationFormat>
  <Paragraphs>1074</Paragraphs>
  <Slides>100</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6" baseType="lpstr">
      <vt:lpstr>Arial</vt:lpstr>
      <vt:lpstr>Calibri</vt:lpstr>
      <vt:lpstr>Cambria</vt:lpstr>
      <vt:lpstr>Times New Roman</vt:lpstr>
      <vt:lpstr>Office Theme</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Abhishek Kumar</cp:lastModifiedBy>
  <cp:revision>370</cp:revision>
  <dcterms:created xsi:type="dcterms:W3CDTF">2006-08-16T00:00:00Z</dcterms:created>
  <dcterms:modified xsi:type="dcterms:W3CDTF">2024-05-28T15:01:36Z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A04FA4940A8F436AB4E517763F1EFCD7_12</vt:lpwstr>
  </property>
  <property fmtid="{D5CDD505-2E9C-101B-9397-08002B2CF9AE}" pid="3" name="KSOProductBuildVer">
    <vt:lpwstr>1033-12.2.0.13489</vt:lpwstr>
  </property>
</Properties>
</file>